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3" r:id="rId4"/>
  </p:sldMasterIdLst>
  <p:sldIdLst>
    <p:sldId id="267" r:id="rId5"/>
    <p:sldId id="266" r:id="rId6"/>
    <p:sldId id="264" r:id="rId7"/>
    <p:sldId id="279" r:id="rId8"/>
    <p:sldId id="276" r:id="rId9"/>
    <p:sldId id="280" r:id="rId10"/>
    <p:sldId id="274" r:id="rId11"/>
    <p:sldId id="275" r:id="rId12"/>
    <p:sldId id="277" r:id="rId13"/>
    <p:sldId id="259" r:id="rId14"/>
    <p:sldId id="281" r:id="rId15"/>
    <p:sldId id="282" r:id="rId16"/>
    <p:sldId id="283" r:id="rId17"/>
    <p:sldId id="284" r:id="rId18"/>
    <p:sldId id="273" r:id="rId19"/>
    <p:sldId id="285" r:id="rId20"/>
    <p:sldId id="268" r:id="rId21"/>
    <p:sldId id="270" r:id="rId22"/>
    <p:sldId id="286" r:id="rId23"/>
    <p:sldId id="298" r:id="rId24"/>
    <p:sldId id="299" r:id="rId25"/>
    <p:sldId id="300" r:id="rId26"/>
    <p:sldId id="302" r:id="rId27"/>
    <p:sldId id="303" r:id="rId28"/>
    <p:sldId id="304" r:id="rId29"/>
    <p:sldId id="305" r:id="rId30"/>
    <p:sldId id="307" r:id="rId31"/>
    <p:sldId id="308" r:id="rId32"/>
    <p:sldId id="269" r:id="rId33"/>
    <p:sldId id="271" r:id="rId34"/>
    <p:sldId id="272" r:id="rId35"/>
    <p:sldId id="287" r:id="rId36"/>
    <p:sldId id="288" r:id="rId37"/>
    <p:sldId id="290" r:id="rId38"/>
    <p:sldId id="291" r:id="rId39"/>
    <p:sldId id="292" r:id="rId40"/>
    <p:sldId id="289" r:id="rId41"/>
    <p:sldId id="293" r:id="rId42"/>
    <p:sldId id="294" r:id="rId43"/>
    <p:sldId id="295" r:id="rId44"/>
    <p:sldId id="296" r:id="rId45"/>
    <p:sldId id="297" r:id="rId46"/>
    <p:sldId id="310" r:id="rId47"/>
    <p:sldId id="313" r:id="rId48"/>
    <p:sldId id="314" r:id="rId49"/>
    <p:sldId id="315" r:id="rId50"/>
    <p:sldId id="316"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D5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08708D-0F17-6BC1-BBC6-B37823CC676B}" v="63" dt="2025-10-13T14:59:17.025"/>
    <p1510:client id="{97E84AB8-B220-4EF2-8334-B411D6DBD9D1}" v="1" dt="2025-10-14T09:52:33.037"/>
    <p1510:client id="{D2CBFE42-AA52-42D3-9C18-433FA7A2CDED}" v="979" dt="2025-10-14T09:09:18.2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8" d="100"/>
          <a:sy n="118" d="100"/>
        </p:scale>
        <p:origin x="2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C743F4-8769-40B4-85DF-6CB8DE9F66AA}"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264209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C743F4-8769-40B4-85DF-6CB8DE9F66AA}"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885101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C743F4-8769-40B4-85DF-6CB8DE9F66AA}"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513070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C743F4-8769-40B4-85DF-6CB8DE9F66AA}"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408911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C743F4-8769-40B4-85DF-6CB8DE9F66AA}" type="datetimeFigureOut">
              <a:rPr lang="en-US" smtClean="0"/>
              <a:t>10/14/2025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805552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C743F4-8769-40B4-85DF-6CB8DE9F66AA}" type="datetimeFigureOut">
              <a:rPr lang="en-US" smtClean="0"/>
              <a:t>10/14/2025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338740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C743F4-8769-40B4-85DF-6CB8DE9F66AA}" type="datetimeFigureOut">
              <a:rPr lang="en-US" smtClean="0"/>
              <a:t>10/14/2025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80228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C743F4-8769-40B4-85DF-6CB8DE9F66AA}"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648173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C743F4-8769-40B4-85DF-6CB8DE9F66AA}"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27623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C743F4-8769-40B4-85DF-6CB8DE9F66AA}"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153600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C743F4-8769-40B4-85DF-6CB8DE9F66AA}"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9010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C743F4-8769-40B4-85DF-6CB8DE9F66AA}" type="datetimeFigureOut">
              <a:rPr lang="en-US" smtClean="0"/>
              <a:pPr/>
              <a:t>10/14/2025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2BD96E-3838-45D2-9031-D3AF67C920A5}" type="slidenum">
              <a:rPr lang="en-US" smtClean="0"/>
              <a:pPr/>
              <a:t>‹#›</a:t>
            </a:fld>
            <a:endParaRPr lang="en-US"/>
          </a:p>
        </p:txBody>
      </p:sp>
    </p:spTree>
    <p:extLst>
      <p:ext uri="{BB962C8B-B14F-4D97-AF65-F5344CB8AC3E}">
        <p14:creationId xmlns:p14="http://schemas.microsoft.com/office/powerpoint/2010/main" val="2418490039"/>
      </p:ext>
    </p:extLst>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1C83A9B-7369-F9BC-5C26-9EBD8A85E9CA}"/>
              </a:ext>
            </a:extLst>
          </p:cNvPr>
          <p:cNvSpPr txBox="1">
            <a:spLocks/>
          </p:cNvSpPr>
          <p:nvPr/>
        </p:nvSpPr>
        <p:spPr>
          <a:xfrm>
            <a:off x="6194716" y="739978"/>
            <a:ext cx="5334930" cy="300414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6000"/>
              <a:t>BoG Report</a:t>
            </a:r>
          </a:p>
        </p:txBody>
      </p:sp>
      <p:sp>
        <p:nvSpPr>
          <p:cNvPr id="5" name="TextBox 4">
            <a:extLst>
              <a:ext uri="{FF2B5EF4-FFF2-40B4-BE49-F238E27FC236}">
                <a16:creationId xmlns:a16="http://schemas.microsoft.com/office/drawing/2014/main" id="{0B182DF4-F72F-DCAB-4CBD-DEBBBA94B7C8}"/>
              </a:ext>
            </a:extLst>
          </p:cNvPr>
          <p:cNvSpPr txBox="1"/>
          <p:nvPr/>
        </p:nvSpPr>
        <p:spPr>
          <a:xfrm>
            <a:off x="6194715" y="3836197"/>
            <a:ext cx="5334931" cy="2189214"/>
          </a:xfrm>
          <a:prstGeom prst="rect">
            <a:avLst/>
          </a:prstGeom>
        </p:spPr>
        <p:txBody>
          <a:bodyPr vert="horz" lIns="91440" tIns="45720" rIns="91440" bIns="45720" rtlCol="0">
            <a:normAutofit/>
          </a:bodyPr>
          <a:lstStyle/>
          <a:p>
            <a:pPr algn="ctr" defTabSz="914400">
              <a:lnSpc>
                <a:spcPct val="90000"/>
              </a:lnSpc>
              <a:spcBef>
                <a:spcPts val="1000"/>
              </a:spcBef>
            </a:pPr>
            <a:r>
              <a:rPr lang="en-US" sz="2400"/>
              <a:t>2024-2025</a:t>
            </a:r>
          </a:p>
        </p:txBody>
      </p:sp>
      <p:pic>
        <p:nvPicPr>
          <p:cNvPr id="8" name="Picture 7" descr="A black and white logo&#10;&#10;Description automatically generated">
            <a:extLst>
              <a:ext uri="{FF2B5EF4-FFF2-40B4-BE49-F238E27FC236}">
                <a16:creationId xmlns:a16="http://schemas.microsoft.com/office/drawing/2014/main" id="{6556CA4B-CA65-5F24-E337-B060906E3D11}"/>
              </a:ext>
            </a:extLst>
          </p:cNvPr>
          <p:cNvPicPr>
            <a:picLocks noChangeAspect="1"/>
          </p:cNvPicPr>
          <p:nvPr/>
        </p:nvPicPr>
        <p:blipFill rotWithShape="1">
          <a:blip r:embed="rId2">
            <a:extLst>
              <a:ext uri="{28A0092B-C50C-407E-A947-70E740481C1C}">
                <a14:useLocalDpi xmlns:a14="http://schemas.microsoft.com/office/drawing/2010/main" val="0"/>
              </a:ext>
            </a:extLst>
          </a:blip>
          <a:srcRect r="3" b="3"/>
          <a:stretch>
            <a:fillRect/>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8500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67E94103-68BC-9F94-A787-1534FC25B8A4}"/>
              </a:ext>
            </a:extLst>
          </p:cNvPr>
          <p:cNvSpPr txBox="1">
            <a:spLocks/>
          </p:cNvSpPr>
          <p:nvPr/>
        </p:nvSpPr>
        <p:spPr>
          <a:xfrm>
            <a:off x="838200" y="620742"/>
            <a:ext cx="10515600" cy="132556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None/>
            </a:pPr>
            <a:r>
              <a:rPr lang="en-US" sz="4400" b="1" i="1" kern="1200">
                <a:solidFill>
                  <a:srgbClr val="FFFFFF"/>
                </a:solidFill>
                <a:latin typeface="+mj-lt"/>
                <a:ea typeface="+mj-ea"/>
                <a:cs typeface="+mj-cs"/>
              </a:rPr>
              <a:t>Content of Slides</a:t>
            </a:r>
            <a:endParaRPr lang="en-US" sz="4400" b="1" kern="1200">
              <a:solidFill>
                <a:srgbClr val="FFFFFF"/>
              </a:solidFill>
              <a:latin typeface="+mj-lt"/>
              <a:ea typeface="+mj-ea"/>
              <a:cs typeface="+mj-cs"/>
            </a:endParaRPr>
          </a:p>
          <a:p>
            <a:pPr marL="0" indent="0">
              <a:spcBef>
                <a:spcPct val="0"/>
              </a:spcBef>
              <a:spcAft>
                <a:spcPts val="600"/>
              </a:spcAft>
              <a:buNone/>
            </a:pPr>
            <a:endParaRPr lang="en-US" sz="4400" kern="120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838200" y="2266345"/>
            <a:ext cx="5097780" cy="3910617"/>
          </a:xfrm>
        </p:spPr>
        <p:txBody>
          <a:bodyPr vert="horz" lIns="91440" tIns="45720" rIns="91440" bIns="45720" rtlCol="0">
            <a:normAutofit/>
          </a:bodyPr>
          <a:lstStyle/>
          <a:p>
            <a:r>
              <a:rPr lang="en-US" sz="1300">
                <a:solidFill>
                  <a:srgbClr val="FFFFFF"/>
                </a:solidFill>
                <a:effectLst/>
              </a:rPr>
              <a:t>Organisation and Management of the School- 3</a:t>
            </a:r>
          </a:p>
          <a:p>
            <a:r>
              <a:rPr lang="en-US" sz="1300">
                <a:solidFill>
                  <a:srgbClr val="FFFFFF"/>
                </a:solidFill>
                <a:effectLst/>
              </a:rPr>
              <a:t>Duties of School Governors- 4</a:t>
            </a:r>
          </a:p>
          <a:p>
            <a:r>
              <a:rPr lang="en-US" sz="1300">
                <a:solidFill>
                  <a:srgbClr val="FFFFFF"/>
                </a:solidFill>
                <a:effectLst/>
              </a:rPr>
              <a:t>Staffing- 5</a:t>
            </a:r>
            <a:r>
              <a:rPr lang="en-US" sz="1300">
                <a:solidFill>
                  <a:srgbClr val="FFFFFF"/>
                </a:solidFill>
              </a:rPr>
              <a:t> &amp; 6</a:t>
            </a:r>
            <a:endParaRPr lang="en-US" sz="1300">
              <a:solidFill>
                <a:srgbClr val="FFFFFF"/>
              </a:solidFill>
              <a:effectLst/>
            </a:endParaRPr>
          </a:p>
          <a:p>
            <a:r>
              <a:rPr lang="en-US" sz="1300">
                <a:solidFill>
                  <a:srgbClr val="FFFFFF"/>
                </a:solidFill>
                <a:effectLst/>
              </a:rPr>
              <a:t>School Budget and Finance Information- 7 </a:t>
            </a:r>
          </a:p>
          <a:p>
            <a:r>
              <a:rPr lang="en-US" sz="1300">
                <a:solidFill>
                  <a:srgbClr val="FFFFFF"/>
                </a:solidFill>
                <a:effectLst/>
              </a:rPr>
              <a:t>Attendance- 8 </a:t>
            </a:r>
          </a:p>
          <a:p>
            <a:r>
              <a:rPr lang="en-US" sz="1300">
                <a:solidFill>
                  <a:srgbClr val="FFFFFF"/>
                </a:solidFill>
                <a:effectLst/>
              </a:rPr>
              <a:t>Enrolment- 9 </a:t>
            </a:r>
          </a:p>
          <a:p>
            <a:r>
              <a:rPr lang="en-US" sz="1300">
                <a:solidFill>
                  <a:srgbClr val="FFFFFF"/>
                </a:solidFill>
                <a:effectLst/>
              </a:rPr>
              <a:t>School Ethos and Mission Statement- 10</a:t>
            </a:r>
          </a:p>
          <a:p>
            <a:r>
              <a:rPr lang="en-US" sz="1300">
                <a:solidFill>
                  <a:srgbClr val="FFFFFF"/>
                </a:solidFill>
                <a:effectLst/>
              </a:rPr>
              <a:t>Pastoral Care Policy and Child Protection- 15</a:t>
            </a:r>
          </a:p>
          <a:p>
            <a:r>
              <a:rPr lang="en-US" sz="1300">
                <a:solidFill>
                  <a:srgbClr val="FFFFFF"/>
                </a:solidFill>
                <a:effectLst/>
              </a:rPr>
              <a:t>Health and Safety of Children- 17 </a:t>
            </a:r>
            <a:endParaRPr lang="en-US" sz="1300">
              <a:solidFill>
                <a:srgbClr val="FFFFFF"/>
              </a:solidFill>
            </a:endParaRPr>
          </a:p>
          <a:p>
            <a:r>
              <a:rPr lang="en-US" sz="1300">
                <a:solidFill>
                  <a:srgbClr val="FFFFFF"/>
                </a:solidFill>
                <a:effectLst/>
              </a:rPr>
              <a:t>The Curriculum- 18</a:t>
            </a:r>
          </a:p>
          <a:p>
            <a:r>
              <a:rPr lang="en-US" sz="1300">
                <a:solidFill>
                  <a:srgbClr val="FFFFFF"/>
                </a:solidFill>
              </a:rPr>
              <a:t>Key Cordinator Reports- 20</a:t>
            </a:r>
          </a:p>
          <a:p>
            <a:r>
              <a:rPr lang="en-US" sz="1300">
                <a:solidFill>
                  <a:srgbClr val="FFFFFF"/>
                </a:solidFill>
                <a:effectLst/>
              </a:rPr>
              <a:t>Personalised </a:t>
            </a:r>
            <a:r>
              <a:rPr lang="en-US" sz="1300">
                <a:solidFill>
                  <a:srgbClr val="FFFFFF"/>
                </a:solidFill>
              </a:rPr>
              <a:t>L</a:t>
            </a:r>
            <a:r>
              <a:rPr lang="en-US" sz="1300">
                <a:solidFill>
                  <a:srgbClr val="FFFFFF"/>
                </a:solidFill>
                <a:effectLst/>
              </a:rPr>
              <a:t>earning- 29</a:t>
            </a:r>
          </a:p>
          <a:p>
            <a:endParaRPr lang="en-US" sz="1300">
              <a:solidFill>
                <a:srgbClr val="FFFFFF"/>
              </a:solidFill>
            </a:endParaRPr>
          </a:p>
          <a:p>
            <a:pPr marL="0"/>
            <a:endParaRPr lang="en-US" sz="1300">
              <a:solidFill>
                <a:srgbClr val="FFFFFF"/>
              </a:solidFill>
              <a:effectLst/>
            </a:endParaRPr>
          </a:p>
          <a:p>
            <a:pPr marL="0"/>
            <a:endParaRPr lang="en-US" sz="1300">
              <a:solidFill>
                <a:srgbClr val="FFFFFF"/>
              </a:solidFill>
              <a:effectLst/>
            </a:endParaRPr>
          </a:p>
        </p:txBody>
      </p:sp>
      <p:sp>
        <p:nvSpPr>
          <p:cNvPr id="7" name="Content Placeholder 2">
            <a:extLst>
              <a:ext uri="{FF2B5EF4-FFF2-40B4-BE49-F238E27FC236}">
                <a16:creationId xmlns:a16="http://schemas.microsoft.com/office/drawing/2014/main" id="{D93016CF-D21E-1CC8-8FF6-06D8433C4A72}"/>
              </a:ext>
            </a:extLst>
          </p:cNvPr>
          <p:cNvSpPr txBox="1">
            <a:spLocks/>
          </p:cNvSpPr>
          <p:nvPr/>
        </p:nvSpPr>
        <p:spPr>
          <a:xfrm>
            <a:off x="6256020" y="2266345"/>
            <a:ext cx="5097780" cy="39106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300">
                <a:solidFill>
                  <a:srgbClr val="FFFFFF"/>
                </a:solidFill>
              </a:rPr>
              <a:t>Assessment and Reporting Procedures- 30</a:t>
            </a:r>
            <a:endParaRPr lang="en-US" sz="1300">
              <a:solidFill>
                <a:srgbClr val="FFFFFF"/>
              </a:solidFill>
              <a:effectLst/>
            </a:endParaRPr>
          </a:p>
          <a:p>
            <a:r>
              <a:rPr lang="en-US" sz="1300">
                <a:solidFill>
                  <a:srgbClr val="FFFFFF"/>
                </a:solidFill>
                <a:effectLst/>
              </a:rPr>
              <a:t>Religious Education- 32</a:t>
            </a:r>
          </a:p>
          <a:p>
            <a:r>
              <a:rPr lang="en-US" sz="1300">
                <a:solidFill>
                  <a:srgbClr val="FFFFFF"/>
                </a:solidFill>
              </a:rPr>
              <a:t>Learning Support Provision- 33</a:t>
            </a:r>
          </a:p>
          <a:p>
            <a:r>
              <a:rPr lang="en-US" sz="1300">
                <a:solidFill>
                  <a:srgbClr val="FFFFFF"/>
                </a:solidFill>
                <a:effectLst/>
              </a:rPr>
              <a:t>Le</a:t>
            </a:r>
            <a:r>
              <a:rPr lang="en-US" sz="1300">
                <a:solidFill>
                  <a:srgbClr val="FFFFFF"/>
                </a:solidFill>
              </a:rPr>
              <a:t>arning Support Centres- 34</a:t>
            </a:r>
          </a:p>
          <a:p>
            <a:r>
              <a:rPr lang="en-US" sz="1300">
                <a:solidFill>
                  <a:srgbClr val="FFFFFF"/>
                </a:solidFill>
                <a:effectLst/>
              </a:rPr>
              <a:t>Provisions for pupils with Special Needs-  35</a:t>
            </a:r>
          </a:p>
          <a:p>
            <a:r>
              <a:rPr lang="en-US" sz="1300">
                <a:solidFill>
                  <a:srgbClr val="FFFFFF"/>
                </a:solidFill>
              </a:rPr>
              <a:t>Afterschool Clubs- 37</a:t>
            </a:r>
            <a:endParaRPr lang="en-US" sz="1300">
              <a:solidFill>
                <a:srgbClr val="FFFFFF"/>
              </a:solidFill>
              <a:effectLst/>
            </a:endParaRPr>
          </a:p>
          <a:p>
            <a:r>
              <a:rPr lang="en-US" sz="1300">
                <a:solidFill>
                  <a:srgbClr val="FFFFFF"/>
                </a:solidFill>
                <a:effectLst/>
              </a:rPr>
              <a:t>Building, Maintenance and Grounds Improvement- 38</a:t>
            </a:r>
            <a:endParaRPr lang="en-US" sz="1300">
              <a:solidFill>
                <a:srgbClr val="FFFFFF"/>
              </a:solidFill>
            </a:endParaRPr>
          </a:p>
          <a:p>
            <a:r>
              <a:rPr lang="en-US" sz="1300">
                <a:solidFill>
                  <a:srgbClr val="FFFFFF"/>
                </a:solidFill>
                <a:effectLst/>
              </a:rPr>
              <a:t>Health and Safety- 39</a:t>
            </a:r>
            <a:endParaRPr lang="en-US" sz="1300">
              <a:solidFill>
                <a:srgbClr val="FFFFFF"/>
              </a:solidFill>
            </a:endParaRPr>
          </a:p>
          <a:p>
            <a:r>
              <a:rPr lang="en-US" sz="1300">
                <a:solidFill>
                  <a:srgbClr val="FFFFFF"/>
                </a:solidFill>
                <a:effectLst/>
              </a:rPr>
              <a:t>Developing Community Links- 40</a:t>
            </a:r>
            <a:endParaRPr lang="en-US" sz="1300">
              <a:solidFill>
                <a:srgbClr val="FFFFFF"/>
              </a:solidFill>
            </a:endParaRPr>
          </a:p>
          <a:p>
            <a:r>
              <a:rPr lang="en-US" sz="1300">
                <a:solidFill>
                  <a:srgbClr val="FFFFFF"/>
                </a:solidFill>
                <a:effectLst/>
              </a:rPr>
              <a:t>Developing Religious Links- 41</a:t>
            </a:r>
            <a:endParaRPr lang="en-US" sz="1300">
              <a:solidFill>
                <a:srgbClr val="FFFFFF"/>
              </a:solidFill>
            </a:endParaRPr>
          </a:p>
          <a:p>
            <a:r>
              <a:rPr lang="en-US" sz="1300">
                <a:solidFill>
                  <a:srgbClr val="FFFFFF"/>
                </a:solidFill>
                <a:effectLst/>
              </a:rPr>
              <a:t>Parent Support Group- 42</a:t>
            </a:r>
            <a:endParaRPr lang="en-US" sz="1300">
              <a:solidFill>
                <a:srgbClr val="FFFFFF"/>
              </a:solidFill>
            </a:endParaRPr>
          </a:p>
          <a:p>
            <a:r>
              <a:rPr lang="en-US" sz="1300">
                <a:solidFill>
                  <a:srgbClr val="FFFFFF"/>
                </a:solidFill>
                <a:effectLst/>
              </a:rPr>
              <a:t>Key Dates </a:t>
            </a:r>
            <a:r>
              <a:rPr lang="en-US" sz="1300">
                <a:solidFill>
                  <a:srgbClr val="FFFFFF"/>
                </a:solidFill>
              </a:rPr>
              <a:t>24/25-</a:t>
            </a:r>
            <a:r>
              <a:rPr lang="en-US" sz="1300">
                <a:solidFill>
                  <a:srgbClr val="FFFFFF"/>
                </a:solidFill>
                <a:effectLst/>
              </a:rPr>
              <a:t> 43</a:t>
            </a:r>
          </a:p>
          <a:p>
            <a:pPr marL="0"/>
            <a:endParaRPr lang="en-US" sz="1300">
              <a:solidFill>
                <a:srgbClr val="FFFFFF"/>
              </a:solidFill>
            </a:endParaRPr>
          </a:p>
        </p:txBody>
      </p:sp>
    </p:spTree>
    <p:extLst>
      <p:ext uri="{BB962C8B-B14F-4D97-AF65-F5344CB8AC3E}">
        <p14:creationId xmlns:p14="http://schemas.microsoft.com/office/powerpoint/2010/main" val="164638341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 name="Arc 16">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2D6F8DED-6D32-30E3-C0BA-23E58B41069D}"/>
              </a:ext>
            </a:extLst>
          </p:cNvPr>
          <p:cNvSpPr>
            <a:spLocks noGrp="1"/>
          </p:cNvSpPr>
          <p:nvPr>
            <p:ph type="title"/>
          </p:nvPr>
        </p:nvSpPr>
        <p:spPr>
          <a:xfrm>
            <a:off x="838200" y="365125"/>
            <a:ext cx="10515599" cy="1325563"/>
          </a:xfrm>
        </p:spPr>
        <p:txBody>
          <a:bodyPr>
            <a:normAutofit/>
          </a:bodyPr>
          <a:lstStyle/>
          <a:p>
            <a:r>
              <a:rPr lang="en-GB" b="1" i="1">
                <a:latin typeface="Times New Roman" panose="02020603050405020304" pitchFamily="18" charset="0"/>
                <a:cs typeface="Times New Roman" panose="02020603050405020304" pitchFamily="18" charset="0"/>
              </a:rPr>
              <a:t>Organisation and Management </a:t>
            </a:r>
            <a:br>
              <a:rPr lang="en-GB" b="1" i="1">
                <a:latin typeface="Times New Roman" panose="02020603050405020304" pitchFamily="18" charset="0"/>
                <a:cs typeface="Times New Roman" panose="02020603050405020304" pitchFamily="18" charset="0"/>
              </a:rPr>
            </a:br>
            <a:r>
              <a:rPr lang="en-GB" b="1" i="1">
                <a:latin typeface="Times New Roman" panose="02020603050405020304" pitchFamily="18" charset="0"/>
                <a:cs typeface="Times New Roman" panose="02020603050405020304" pitchFamily="18" charset="0"/>
              </a:rPr>
              <a:t>of the School</a:t>
            </a:r>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838200" y="1825625"/>
            <a:ext cx="5393361" cy="4351338"/>
          </a:xfrm>
        </p:spPr>
        <p:txBody>
          <a:bodyPr>
            <a:normAutofit/>
          </a:bodyPr>
          <a:lstStyle/>
          <a:p>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The Board of Governors has overall responsibility for the effective management of the School. As well as nominees of the Trustees, the Education Authority and the Department of Education also has membership to the Governors. Completing this membership are one elected representative from the teaching staff and one elected member to represent the views of the parents. The Principal completes this team which represents all the main interests concerned with St Colmcille’s Primary School.</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The present Board of Governors is led by the Chairperson </a:t>
            </a:r>
            <a:r>
              <a:rPr lang="en-US" sz="1800" dirty="0" err="1">
                <a:effectLst/>
                <a:latin typeface="Times New Roman" panose="02020603050405020304" pitchFamily="18" charset="0"/>
                <a:ea typeface="MS Mincho" panose="02020609040205080304" pitchFamily="49" charset="-128"/>
                <a:cs typeface="Times New Roman" panose="02020603050405020304" pitchFamily="18" charset="0"/>
              </a:rPr>
              <a:t>Mrs</a:t>
            </a: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 Noreen Meehan and Vice-Chairperson </a:t>
            </a:r>
            <a:r>
              <a:rPr lang="en-US" sz="1800" dirty="0" err="1">
                <a:effectLst/>
                <a:latin typeface="Times New Roman" panose="02020603050405020304" pitchFamily="18" charset="0"/>
                <a:ea typeface="MS Mincho" panose="02020609040205080304" pitchFamily="49" charset="-128"/>
                <a:cs typeface="Times New Roman" panose="02020603050405020304" pitchFamily="18" charset="0"/>
              </a:rPr>
              <a:t>Mr</a:t>
            </a:r>
            <a:r>
              <a:rPr lang="en-US" sz="1800" dirty="0">
                <a:effectLst/>
                <a:latin typeface="Times New Roman" panose="02020603050405020304" pitchFamily="18" charset="0"/>
                <a:ea typeface="MS Mincho" panose="02020609040205080304" pitchFamily="49" charset="-128"/>
                <a:cs typeface="Times New Roman" panose="02020603050405020304" pitchFamily="18" charset="0"/>
              </a:rPr>
              <a:t> Jack Manley.</a:t>
            </a:r>
          </a:p>
          <a:p>
            <a:endParaRPr lang="en-US" sz="18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18" name="Oval 17">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6" name="Table 5">
            <a:extLst>
              <a:ext uri="{FF2B5EF4-FFF2-40B4-BE49-F238E27FC236}">
                <a16:creationId xmlns:a16="http://schemas.microsoft.com/office/drawing/2014/main" id="{4B9CD683-A003-D168-4726-D1BDC98B8AE4}"/>
              </a:ext>
            </a:extLst>
          </p:cNvPr>
          <p:cNvGraphicFramePr>
            <a:graphicFrameLocks noGrp="1"/>
          </p:cNvGraphicFramePr>
          <p:nvPr>
            <p:extLst>
              <p:ext uri="{D42A27DB-BD31-4B8C-83A1-F6EECF244321}">
                <p14:modId xmlns:p14="http://schemas.microsoft.com/office/powerpoint/2010/main" val="4115575058"/>
              </p:ext>
            </p:extLst>
          </p:nvPr>
        </p:nvGraphicFramePr>
        <p:xfrm>
          <a:off x="7109962" y="2167945"/>
          <a:ext cx="4221598" cy="4514507"/>
        </p:xfrm>
        <a:graphic>
          <a:graphicData uri="http://schemas.openxmlformats.org/drawingml/2006/table">
            <a:tbl>
              <a:tblPr firstRow="1" firstCol="1" bandRow="1">
                <a:noFill/>
              </a:tblPr>
              <a:tblGrid>
                <a:gridCol w="2569801">
                  <a:extLst>
                    <a:ext uri="{9D8B030D-6E8A-4147-A177-3AD203B41FA5}">
                      <a16:colId xmlns:a16="http://schemas.microsoft.com/office/drawing/2014/main" val="2711236306"/>
                    </a:ext>
                  </a:extLst>
                </a:gridCol>
                <a:gridCol w="1651797">
                  <a:extLst>
                    <a:ext uri="{9D8B030D-6E8A-4147-A177-3AD203B41FA5}">
                      <a16:colId xmlns:a16="http://schemas.microsoft.com/office/drawing/2014/main" val="1004761021"/>
                    </a:ext>
                  </a:extLst>
                </a:gridCol>
              </a:tblGrid>
              <a:tr h="377223">
                <a:tc>
                  <a:txBody>
                    <a:bodyPr/>
                    <a:lstStyle/>
                    <a:p>
                      <a:r>
                        <a:rPr lang="en-GB" sz="1200" b="1" i="1" cap="none" spc="0">
                          <a:solidFill>
                            <a:schemeClr val="tx1"/>
                          </a:solidFill>
                          <a:effectLst/>
                          <a:latin typeface="Times New Roman"/>
                          <a:ea typeface="Times New Roman" panose="02020603050405020304" pitchFamily="18" charset="0"/>
                          <a:cs typeface="Times New Roman"/>
                        </a:rPr>
                        <a:t>DE Representative</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28575" cap="flat" cmpd="sng" algn="ctr">
                      <a:solidFill>
                        <a:schemeClr val="tx1"/>
                      </a:solidFill>
                      <a:prstDash val="solid"/>
                    </a:lnT>
                    <a:lnB w="12700" cmpd="sng">
                      <a:noFill/>
                      <a:prstDash val="solid"/>
                    </a:lnB>
                    <a:noFill/>
                  </a:tcPr>
                </a:tc>
                <a:tc>
                  <a:txBody>
                    <a:bodyPr/>
                    <a:lstStyle/>
                    <a:p>
                      <a:r>
                        <a:rPr lang="en-GB" sz="1200" b="1" cap="none" spc="0" dirty="0">
                          <a:solidFill>
                            <a:schemeClr val="tx1"/>
                          </a:solidFill>
                          <a:effectLst/>
                          <a:latin typeface="Times New Roman"/>
                          <a:ea typeface="MS Mincho"/>
                          <a:cs typeface="Times New Roman"/>
                        </a:rPr>
                        <a:t>Katie McKenna</a:t>
                      </a:r>
                      <a:endParaRPr lang="en-GB" sz="1200" b="1" cap="none" spc="0" dirty="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28575" cap="flat" cmpd="sng" algn="ctr">
                      <a:solidFill>
                        <a:schemeClr val="tx1"/>
                      </a:solidFill>
                      <a:prstDash val="solid"/>
                    </a:lnT>
                    <a:lnB w="12700" cmpd="sng">
                      <a:noFill/>
                      <a:prstDash val="solid"/>
                    </a:lnB>
                    <a:noFill/>
                  </a:tcPr>
                </a:tc>
                <a:extLst>
                  <a:ext uri="{0D108BD9-81ED-4DB2-BD59-A6C34878D82A}">
                    <a16:rowId xmlns:a16="http://schemas.microsoft.com/office/drawing/2014/main" val="3842974834"/>
                  </a:ext>
                </a:extLst>
              </a:tr>
              <a:tr h="377223">
                <a:tc>
                  <a:txBody>
                    <a:bodyPr/>
                    <a:lstStyle/>
                    <a:p>
                      <a:pPr lvl="0">
                        <a:buNone/>
                      </a:pPr>
                      <a:r>
                        <a:rPr lang="en-GB" sz="1200" b="1" i="1" u="none" strike="noStrike" cap="none" spc="0" noProof="0" dirty="0">
                          <a:solidFill>
                            <a:schemeClr val="tx1"/>
                          </a:solidFill>
                          <a:effectLst/>
                          <a:latin typeface="Times New Roman"/>
                        </a:rPr>
                        <a:t>SER EA Representative</a:t>
                      </a:r>
                      <a:endParaRPr lang="en-US" sz="1200" b="1" cap="none" spc="0" dirty="0">
                        <a:solidFill>
                          <a:schemeClr val="tx1"/>
                        </a:solidFill>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noFill/>
                  </a:tcPr>
                </a:tc>
                <a:tc>
                  <a:txBody>
                    <a:bodyPr/>
                    <a:lstStyle/>
                    <a:p>
                      <a:pPr fontAlgn="t"/>
                      <a:r>
                        <a:rPr lang="en-GB" sz="1200" b="1" cap="none" spc="0">
                          <a:solidFill>
                            <a:schemeClr val="tx1"/>
                          </a:solidFill>
                          <a:effectLst/>
                          <a:latin typeface="Times New Roman"/>
                          <a:ea typeface="MS Mincho"/>
                          <a:cs typeface="Times New Roman"/>
                        </a:rPr>
                        <a:t>Jason Harris</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noFill/>
                  </a:tcPr>
                </a:tc>
                <a:extLst>
                  <a:ext uri="{0D108BD9-81ED-4DB2-BD59-A6C34878D82A}">
                    <a16:rowId xmlns:a16="http://schemas.microsoft.com/office/drawing/2014/main" val="852060785"/>
                  </a:ext>
                </a:extLst>
              </a:tr>
              <a:tr h="377223">
                <a:tc>
                  <a:txBody>
                    <a:bodyPr/>
                    <a:lstStyle/>
                    <a:p>
                      <a:pPr lvl="0">
                        <a:buNone/>
                      </a:pPr>
                      <a:r>
                        <a:rPr lang="en-US" sz="1200" b="1" cap="none" spc="0" dirty="0">
                          <a:solidFill>
                            <a:schemeClr val="tx1"/>
                          </a:solidFill>
                        </a:rPr>
                        <a:t>CO-OPTED Member</a:t>
                      </a: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noFill/>
                  </a:tcPr>
                </a:tc>
                <a:tc>
                  <a:txBody>
                    <a:bodyPr/>
                    <a:lstStyle/>
                    <a:p>
                      <a:pPr fontAlgn="t"/>
                      <a:r>
                        <a:rPr lang="en-GB" sz="1200" b="1" cap="none" spc="0" dirty="0">
                          <a:solidFill>
                            <a:schemeClr val="tx1"/>
                          </a:solidFill>
                          <a:effectLst/>
                          <a:latin typeface="Times New Roman"/>
                          <a:ea typeface="MS Mincho" panose="02020609040205080304" pitchFamily="49" charset="-128"/>
                          <a:cs typeface="Times New Roman"/>
                        </a:rPr>
                        <a:t>Brenda Douglas</a:t>
                      </a: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noFill/>
                  </a:tcPr>
                </a:tc>
                <a:extLst>
                  <a:ext uri="{0D108BD9-81ED-4DB2-BD59-A6C34878D82A}">
                    <a16:rowId xmlns:a16="http://schemas.microsoft.com/office/drawing/2014/main" val="1073742416"/>
                  </a:ext>
                </a:extLst>
              </a:tr>
              <a:tr h="377223">
                <a:tc>
                  <a:txBody>
                    <a:bodyPr/>
                    <a:lstStyle/>
                    <a:p>
                      <a:r>
                        <a:rPr lang="en-GB" sz="1200" b="1" i="1" cap="none" spc="0" dirty="0">
                          <a:solidFill>
                            <a:schemeClr val="tx1"/>
                          </a:solidFill>
                          <a:effectLst/>
                          <a:latin typeface="Times New Roman"/>
                          <a:ea typeface="Times New Roman" panose="02020603050405020304" pitchFamily="18" charset="0"/>
                          <a:cs typeface="Times New Roman"/>
                        </a:rPr>
                        <a:t>SER EA Representative</a:t>
                      </a:r>
                      <a:endParaRPr lang="en-GB" sz="1200" b="1" cap="none" spc="0" dirty="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100" b="1" cap="none" spc="0">
                          <a:solidFill>
                            <a:schemeClr val="tx1"/>
                          </a:solidFill>
                          <a:effectLst/>
                          <a:latin typeface="Times New Roman"/>
                          <a:ea typeface="MS Mincho"/>
                          <a:cs typeface="Times New Roman"/>
                        </a:rPr>
                        <a:t>Claire Morgan</a:t>
                      </a:r>
                      <a:endParaRPr lang="en-GB" sz="11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976536191"/>
                  </a:ext>
                </a:extLst>
              </a:tr>
              <a:tr h="377223">
                <a:tc>
                  <a:txBody>
                    <a:bodyPr/>
                    <a:lstStyle/>
                    <a:p>
                      <a:r>
                        <a:rPr lang="en-GB" sz="1200" b="1" i="1" cap="none" spc="0">
                          <a:solidFill>
                            <a:schemeClr val="tx1"/>
                          </a:solidFill>
                          <a:effectLst/>
                          <a:latin typeface="Times New Roman"/>
                          <a:ea typeface="Times New Roman" panose="02020603050405020304" pitchFamily="18" charset="0"/>
                          <a:cs typeface="Times New Roman"/>
                        </a:rPr>
                        <a:t>Trustee</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noFill/>
                  </a:tcPr>
                </a:tc>
                <a:tc>
                  <a:txBody>
                    <a:bodyPr/>
                    <a:lstStyle/>
                    <a:p>
                      <a:r>
                        <a:rPr lang="en-GB" sz="1200" b="1" cap="none" spc="0">
                          <a:solidFill>
                            <a:schemeClr val="tx1"/>
                          </a:solidFill>
                          <a:effectLst/>
                          <a:latin typeface="Times New Roman"/>
                          <a:ea typeface="Times New Roman" panose="02020603050405020304" pitchFamily="18" charset="0"/>
                          <a:cs typeface="Times New Roman"/>
                        </a:rPr>
                        <a:t>Father Liam Toland</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noFill/>
                  </a:tcPr>
                </a:tc>
                <a:extLst>
                  <a:ext uri="{0D108BD9-81ED-4DB2-BD59-A6C34878D82A}">
                    <a16:rowId xmlns:a16="http://schemas.microsoft.com/office/drawing/2014/main" val="870677478"/>
                  </a:ext>
                </a:extLst>
              </a:tr>
              <a:tr h="529329">
                <a:tc>
                  <a:txBody>
                    <a:bodyPr/>
                    <a:lstStyle/>
                    <a:p>
                      <a:r>
                        <a:rPr lang="en-GB" sz="1200" b="1" i="1" cap="none" spc="0">
                          <a:solidFill>
                            <a:schemeClr val="tx1"/>
                          </a:solidFill>
                          <a:effectLst/>
                          <a:latin typeface="Times New Roman"/>
                          <a:ea typeface="Times New Roman" panose="02020603050405020304" pitchFamily="18" charset="0"/>
                          <a:cs typeface="Times New Roman"/>
                        </a:rPr>
                        <a:t>Trustee</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100" b="1" cap="none" spc="0">
                          <a:solidFill>
                            <a:schemeClr val="tx1"/>
                          </a:solidFill>
                          <a:effectLst/>
                          <a:latin typeface="Times New Roman"/>
                          <a:ea typeface="Times New Roman" panose="02020603050405020304" pitchFamily="18" charset="0"/>
                          <a:cs typeface="Times New Roman"/>
                        </a:rPr>
                        <a:t>Noreen Meehan (Chairperson)</a:t>
                      </a:r>
                      <a:endParaRPr lang="en-GB" sz="11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88856186"/>
                  </a:ext>
                </a:extLst>
              </a:tr>
              <a:tr h="377223">
                <a:tc>
                  <a:txBody>
                    <a:bodyPr/>
                    <a:lstStyle/>
                    <a:p>
                      <a:r>
                        <a:rPr lang="en-GB" sz="1200" b="1" i="1" cap="none" spc="0">
                          <a:solidFill>
                            <a:schemeClr val="tx1"/>
                          </a:solidFill>
                          <a:effectLst/>
                          <a:latin typeface="Times New Roman"/>
                          <a:ea typeface="Times New Roman" panose="02020603050405020304" pitchFamily="18" charset="0"/>
                          <a:cs typeface="Times New Roman"/>
                        </a:rPr>
                        <a:t>Trustee</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noFill/>
                  </a:tcPr>
                </a:tc>
                <a:tc>
                  <a:txBody>
                    <a:bodyPr/>
                    <a:lstStyle/>
                    <a:p>
                      <a:r>
                        <a:rPr lang="en-GB" sz="1200" b="1" cap="none" spc="0">
                          <a:solidFill>
                            <a:schemeClr val="tx1"/>
                          </a:solidFill>
                          <a:effectLst/>
                          <a:latin typeface="Times New Roman"/>
                          <a:ea typeface="MS Mincho"/>
                          <a:cs typeface="Times New Roman"/>
                        </a:rPr>
                        <a:t>Jack Manley</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noFill/>
                  </a:tcPr>
                </a:tc>
                <a:extLst>
                  <a:ext uri="{0D108BD9-81ED-4DB2-BD59-A6C34878D82A}">
                    <a16:rowId xmlns:a16="http://schemas.microsoft.com/office/drawing/2014/main" val="672744241"/>
                  </a:ext>
                </a:extLst>
              </a:tr>
              <a:tr h="377223">
                <a:tc>
                  <a:txBody>
                    <a:bodyPr/>
                    <a:lstStyle/>
                    <a:p>
                      <a:r>
                        <a:rPr lang="en-GB" sz="1200" b="1" i="1" cap="none" spc="0">
                          <a:solidFill>
                            <a:schemeClr val="tx1"/>
                          </a:solidFill>
                          <a:effectLst/>
                          <a:latin typeface="Times New Roman"/>
                          <a:ea typeface="Times New Roman" panose="02020603050405020304" pitchFamily="18" charset="0"/>
                          <a:cs typeface="Times New Roman"/>
                        </a:rPr>
                        <a:t>Trustee</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100" b="1" cap="none" spc="0">
                          <a:solidFill>
                            <a:schemeClr val="tx1"/>
                          </a:solidFill>
                          <a:effectLst/>
                          <a:latin typeface="Times New Roman"/>
                          <a:ea typeface="MS Mincho"/>
                          <a:cs typeface="Times New Roman"/>
                        </a:rPr>
                        <a:t>Yvonne Maguire</a:t>
                      </a: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780911131"/>
                  </a:ext>
                </a:extLst>
              </a:tr>
              <a:tr h="377223">
                <a:tc>
                  <a:txBody>
                    <a:bodyPr/>
                    <a:lstStyle/>
                    <a:p>
                      <a:r>
                        <a:rPr lang="en-GB" sz="1200" b="1" i="1" cap="none" spc="0">
                          <a:solidFill>
                            <a:schemeClr val="tx1"/>
                          </a:solidFill>
                          <a:effectLst/>
                          <a:latin typeface="Times New Roman"/>
                          <a:ea typeface="Times New Roman" panose="02020603050405020304" pitchFamily="18" charset="0"/>
                          <a:cs typeface="Times New Roman"/>
                        </a:rPr>
                        <a:t>Teacher Representative</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noFill/>
                  </a:tcPr>
                </a:tc>
                <a:tc>
                  <a:txBody>
                    <a:bodyPr/>
                    <a:lstStyle/>
                    <a:p>
                      <a:r>
                        <a:rPr lang="en-GB" sz="1200" b="1" cap="none" spc="0">
                          <a:solidFill>
                            <a:schemeClr val="tx1"/>
                          </a:solidFill>
                          <a:effectLst/>
                          <a:latin typeface="Times New Roman"/>
                          <a:ea typeface="Times New Roman" panose="02020603050405020304" pitchFamily="18" charset="0"/>
                          <a:cs typeface="Times New Roman"/>
                        </a:rPr>
                        <a:t>Marianne Dempsey</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noFill/>
                  </a:tcPr>
                </a:tc>
                <a:extLst>
                  <a:ext uri="{0D108BD9-81ED-4DB2-BD59-A6C34878D82A}">
                    <a16:rowId xmlns:a16="http://schemas.microsoft.com/office/drawing/2014/main" val="4061062402"/>
                  </a:ext>
                </a:extLst>
              </a:tr>
              <a:tr h="377223">
                <a:tc>
                  <a:txBody>
                    <a:bodyPr/>
                    <a:lstStyle/>
                    <a:p>
                      <a:r>
                        <a:rPr lang="en-GB" sz="1200" b="1" i="1" cap="none" spc="0">
                          <a:solidFill>
                            <a:schemeClr val="tx1"/>
                          </a:solidFill>
                          <a:effectLst/>
                          <a:latin typeface="Times New Roman"/>
                          <a:ea typeface="Times New Roman" panose="02020603050405020304" pitchFamily="18" charset="0"/>
                          <a:cs typeface="Times New Roman"/>
                        </a:rPr>
                        <a:t>Parent Representative</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100" b="1" cap="none" spc="0">
                          <a:solidFill>
                            <a:schemeClr val="tx1"/>
                          </a:solidFill>
                          <a:effectLst/>
                          <a:latin typeface="Times New Roman"/>
                          <a:ea typeface="Times New Roman" panose="02020603050405020304" pitchFamily="18" charset="0"/>
                          <a:cs typeface="Times New Roman"/>
                        </a:rPr>
                        <a:t>Lisa McQuoid </a:t>
                      </a:r>
                      <a:endParaRPr lang="en-GB" sz="11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508458667"/>
                  </a:ext>
                </a:extLst>
              </a:tr>
              <a:tr h="590171">
                <a:tc>
                  <a:txBody>
                    <a:bodyPr/>
                    <a:lstStyle/>
                    <a:p>
                      <a:r>
                        <a:rPr lang="en-GB" sz="1200" b="1" i="1" cap="none" spc="0">
                          <a:solidFill>
                            <a:schemeClr val="tx1"/>
                          </a:solidFill>
                          <a:effectLst/>
                          <a:latin typeface="Times New Roman"/>
                          <a:ea typeface="Times New Roman" panose="02020603050405020304" pitchFamily="18" charset="0"/>
                          <a:cs typeface="Times New Roman"/>
                        </a:rPr>
                        <a:t>Secretary to the Board of Governors</a:t>
                      </a:r>
                      <a:endParaRPr lang="en-GB" sz="1200" b="1" cap="none" spc="0">
                        <a:solidFill>
                          <a:schemeClr val="tx1"/>
                        </a:solidFill>
                        <a:effectLst/>
                        <a:latin typeface="Times New Roman"/>
                        <a:ea typeface="MS Mincho" panose="02020609040205080304" pitchFamily="49" charset="-128"/>
                        <a:cs typeface="Times New Roman"/>
                      </a:endParaRPr>
                    </a:p>
                  </a:txBody>
                  <a:tcPr marL="10380" marR="10380" marT="56562" marB="56562" anchor="ctr">
                    <a:lnL w="28575" cap="flat" cmpd="sng" algn="ctr">
                      <a:noFill/>
                      <a:prstDash val="solid"/>
                    </a:lnL>
                    <a:lnR w="12700" cmpd="sng">
                      <a:noFill/>
                      <a:prstDash val="solid"/>
                    </a:lnR>
                    <a:lnT w="12700" cmpd="sng">
                      <a:noFill/>
                      <a:prstDash val="solid"/>
                    </a:lnT>
                    <a:lnB w="28575" cap="flat" cmpd="sng" algn="ctr">
                      <a:noFill/>
                      <a:prstDash val="solid"/>
                    </a:lnB>
                    <a:noFill/>
                  </a:tcPr>
                </a:tc>
                <a:tc>
                  <a:txBody>
                    <a:bodyPr/>
                    <a:lstStyle/>
                    <a:p>
                      <a:r>
                        <a:rPr lang="en-GB" sz="1200" b="1" cap="none" spc="0" dirty="0">
                          <a:solidFill>
                            <a:schemeClr val="tx1"/>
                          </a:solidFill>
                          <a:effectLst/>
                          <a:latin typeface="Times New Roman"/>
                          <a:ea typeface="Times New Roman" panose="02020603050405020304" pitchFamily="18" charset="0"/>
                          <a:cs typeface="Times New Roman"/>
                        </a:rPr>
                        <a:t>Stephen Austin (Principal)</a:t>
                      </a:r>
                      <a:endParaRPr lang="en-GB" sz="1200" b="1" cap="none" spc="0" dirty="0">
                        <a:solidFill>
                          <a:schemeClr val="tx1"/>
                        </a:solidFill>
                        <a:effectLst/>
                        <a:latin typeface="Times New Roman"/>
                        <a:ea typeface="MS Mincho" panose="02020609040205080304" pitchFamily="49" charset="-128"/>
                        <a:cs typeface="Times New Roman"/>
                      </a:endParaRPr>
                    </a:p>
                  </a:txBody>
                  <a:tcPr marL="10380" marR="10380" marT="56562" marB="56562" anchor="ctr">
                    <a:lnL w="12700" cmpd="sng">
                      <a:noFill/>
                      <a:prstDash val="solid"/>
                    </a:lnL>
                    <a:lnR w="28575" cap="flat" cmpd="sng" algn="ctr">
                      <a:noFill/>
                      <a:prstDash val="solid"/>
                    </a:lnR>
                    <a:lnT w="12700" cmpd="sng">
                      <a:noFill/>
                      <a:prstDash val="solid"/>
                    </a:lnT>
                    <a:lnB w="28575" cap="flat" cmpd="sng" algn="ctr">
                      <a:noFill/>
                      <a:prstDash val="solid"/>
                    </a:lnB>
                    <a:noFill/>
                  </a:tcPr>
                </a:tc>
                <a:extLst>
                  <a:ext uri="{0D108BD9-81ED-4DB2-BD59-A6C34878D82A}">
                    <a16:rowId xmlns:a16="http://schemas.microsoft.com/office/drawing/2014/main" val="902613077"/>
                  </a:ext>
                </a:extLst>
              </a:tr>
            </a:tbl>
          </a:graphicData>
        </a:graphic>
      </p:graphicFrame>
    </p:spTree>
    <p:extLst>
      <p:ext uri="{BB962C8B-B14F-4D97-AF65-F5344CB8AC3E}">
        <p14:creationId xmlns:p14="http://schemas.microsoft.com/office/powerpoint/2010/main" val="2186511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2D6F8DED-6D32-30E3-C0BA-23E58B41069D}"/>
              </a:ext>
            </a:extLst>
          </p:cNvPr>
          <p:cNvSpPr>
            <a:spLocks noGrp="1"/>
          </p:cNvSpPr>
          <p:nvPr>
            <p:ph type="title"/>
          </p:nvPr>
        </p:nvSpPr>
        <p:spPr>
          <a:xfrm>
            <a:off x="838200" y="365125"/>
            <a:ext cx="5393361" cy="1325563"/>
          </a:xfrm>
        </p:spPr>
        <p:txBody>
          <a:bodyPr>
            <a:normAutofit/>
          </a:bodyPr>
          <a:lstStyle/>
          <a:p>
            <a:r>
              <a:rPr lang="en-GB" b="1" i="1">
                <a:latin typeface="Times New Roman" panose="02020603050405020304" pitchFamily="18" charset="0"/>
                <a:cs typeface="Times New Roman" panose="02020603050405020304" pitchFamily="18" charset="0"/>
              </a:rPr>
              <a:t>Duties of </a:t>
            </a:r>
            <a:br>
              <a:rPr lang="en-GB" b="1" i="1">
                <a:latin typeface="Times New Roman" panose="02020603050405020304" pitchFamily="18" charset="0"/>
                <a:cs typeface="Times New Roman" panose="02020603050405020304" pitchFamily="18" charset="0"/>
              </a:rPr>
            </a:br>
            <a:r>
              <a:rPr lang="en-GB" b="1" i="1">
                <a:latin typeface="Times New Roman" panose="02020603050405020304" pitchFamily="18" charset="0"/>
                <a:cs typeface="Times New Roman" panose="02020603050405020304" pitchFamily="18" charset="0"/>
              </a:rPr>
              <a:t>School Governors</a:t>
            </a:r>
          </a:p>
        </p:txBody>
      </p:sp>
      <p:sp>
        <p:nvSpPr>
          <p:cNvPr id="11" name="Freeform: Shape 1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838200" y="1825625"/>
            <a:ext cx="5393361" cy="4351338"/>
          </a:xfrm>
        </p:spPr>
        <p:txBody>
          <a:bodyPr>
            <a:normAutofit/>
          </a:bodyPr>
          <a:lstStyle/>
          <a:p>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 Maintaining and developing the Catholic ethos of the school</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Ensuring that the statutory curriculum is delivered effectively and efficiently</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Reviewing and benchmarking outcomes, identifying any areas where improvement could be made</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Participation in school development planning</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Review and ratification of school policies</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Staff recruitment and staffing matters</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Determination of admission and enrolment criteria</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Ensuring the school remains within budget</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Ensuring school premises are well maintained</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Fostering links with the local community</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1300" dirty="0">
                <a:effectLst/>
                <a:latin typeface="Times New Roman" panose="02020603050405020304" pitchFamily="18" charset="0"/>
                <a:ea typeface="MS Mincho" panose="02020609040205080304" pitchFamily="49" charset="-128"/>
                <a:cs typeface="Times New Roman" panose="02020603050405020304" pitchFamily="18" charset="0"/>
              </a:rPr>
              <a:t>The positions are voluntary and unpaid. The Board of Governors is required to meet three times per year but in practice meet more often. Governors also participate in the regional governor training programme.</a:t>
            </a:r>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a:p>
            <a:endParaRPr lang="en-GB" sz="1300" dirty="0"/>
          </a:p>
          <a:p>
            <a:endParaRPr lang="en-GB" sz="1300" dirty="0"/>
          </a:p>
          <a:p>
            <a:endParaRPr lang="en-US" sz="13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3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21" name="Oval 20">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Recruitment Management">
            <a:extLst>
              <a:ext uri="{FF2B5EF4-FFF2-40B4-BE49-F238E27FC236}">
                <a16:creationId xmlns:a16="http://schemas.microsoft.com/office/drawing/2014/main" id="{815E1269-D3C5-8870-A33B-BBE14F599F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3" name="Freeform: Shape 22">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5" name="Straight Connector 24">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6" name="Freeform: Shape 25">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009835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CECB51-4243-6006-59C4-B8794B190178}"/>
              </a:ext>
            </a:extLst>
          </p:cNvPr>
          <p:cNvSpPr>
            <a:spLocks noGrp="1"/>
          </p:cNvSpPr>
          <p:nvPr>
            <p:ph type="title"/>
          </p:nvPr>
        </p:nvSpPr>
        <p:spPr>
          <a:xfrm>
            <a:off x="686834" y="1153572"/>
            <a:ext cx="3200400" cy="4461163"/>
          </a:xfrm>
        </p:spPr>
        <p:txBody>
          <a:bodyPr>
            <a:normAutofit/>
          </a:bodyPr>
          <a:lstStyle/>
          <a:p>
            <a:r>
              <a:rPr lang="en-GB" b="1" i="1">
                <a:solidFill>
                  <a:srgbClr val="FFFFFF"/>
                </a:solidFill>
                <a:latin typeface="Times New Roman"/>
                <a:cs typeface="Times New Roman"/>
              </a:rPr>
              <a:t>Staffing 2024/2025</a:t>
            </a:r>
            <a:endParaRPr lang="en-GB" b="1" i="1">
              <a:solidFill>
                <a:srgbClr val="FFFFFF"/>
              </a:solidFill>
              <a:latin typeface="Times New Roman" panose="02020603050405020304" pitchFamily="18" charset="0"/>
              <a:cs typeface="Times New Roman" panose="02020603050405020304" pitchFamily="18" charset="0"/>
            </a:endParaRP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81AE19-E1CB-DA1F-7796-559FC32BEAE6}"/>
              </a:ext>
            </a:extLst>
          </p:cNvPr>
          <p:cNvSpPr>
            <a:spLocks noGrp="1"/>
          </p:cNvSpPr>
          <p:nvPr>
            <p:ph idx="1"/>
          </p:nvPr>
        </p:nvSpPr>
        <p:spPr>
          <a:xfrm>
            <a:off x="4447308" y="591344"/>
            <a:ext cx="6906491" cy="5585619"/>
          </a:xfrm>
        </p:spPr>
        <p:txBody>
          <a:bodyPr vert="horz" lIns="91440" tIns="45720" rIns="91440" bIns="45720" numCol="3" rtlCol="0" anchor="ctr">
            <a:normAutofit/>
          </a:bodyPr>
          <a:lstStyle/>
          <a:p>
            <a:r>
              <a:rPr lang="en-US" sz="900" b="1" dirty="0">
                <a:latin typeface="Times New Roman"/>
                <a:ea typeface="Times New Roman" panose="02020603050405020304" pitchFamily="18" charset="0"/>
                <a:cs typeface="Times New Roman"/>
              </a:rPr>
              <a:t>Principal-</a:t>
            </a:r>
            <a:r>
              <a:rPr lang="en-US" sz="900" dirty="0">
                <a:latin typeface="Times New Roman"/>
                <a:ea typeface="Times New Roman" panose="02020603050405020304" pitchFamily="18" charset="0"/>
                <a:cs typeface="Times New Roman"/>
              </a:rPr>
              <a:t> Stephen Austin </a:t>
            </a:r>
            <a:endParaRPr lang="en-GB" sz="900" dirty="0">
              <a:latin typeface="Times New Roman"/>
              <a:ea typeface="MS Mincho" panose="02020609040205080304" pitchFamily="49" charset="-128"/>
              <a:cs typeface="Times New Roman"/>
            </a:endParaRPr>
          </a:p>
          <a:p>
            <a:r>
              <a:rPr lang="en-US" sz="900" b="1" dirty="0">
                <a:latin typeface="Times New Roman"/>
                <a:ea typeface="Times New Roman" panose="02020603050405020304" pitchFamily="18" charset="0"/>
                <a:cs typeface="Times New Roman"/>
              </a:rPr>
              <a:t>Vice Principal- </a:t>
            </a:r>
            <a:r>
              <a:rPr lang="en-US" sz="900" dirty="0">
                <a:latin typeface="Times New Roman"/>
                <a:ea typeface="Times New Roman" panose="02020603050405020304" pitchFamily="18" charset="0"/>
                <a:cs typeface="Times New Roman"/>
              </a:rPr>
              <a:t>Marianne Dempsey/Sean McReynolds </a:t>
            </a:r>
            <a:endParaRPr lang="en-GB" sz="900" dirty="0">
              <a:latin typeface="Times New Roman" panose="02020603050405020304" pitchFamily="18" charset="0"/>
              <a:ea typeface="MS Mincho" panose="02020609040205080304" pitchFamily="49" charset="-128"/>
              <a:cs typeface="Times New Roman" panose="02020603050405020304" pitchFamily="18" charset="0"/>
            </a:endParaRPr>
          </a:p>
          <a:p>
            <a:r>
              <a:rPr lang="en-US" sz="900" b="1" dirty="0">
                <a:latin typeface="Times New Roman"/>
                <a:ea typeface="Times New Roman" panose="02020603050405020304" pitchFamily="18" charset="0"/>
                <a:cs typeface="Times New Roman"/>
              </a:rPr>
              <a:t>Executive Officer-</a:t>
            </a:r>
            <a:r>
              <a:rPr lang="en-US" sz="900" dirty="0">
                <a:latin typeface="Times New Roman"/>
                <a:ea typeface="Times New Roman" panose="02020603050405020304" pitchFamily="18" charset="0"/>
                <a:cs typeface="Times New Roman"/>
              </a:rPr>
              <a:t> Lee Magee/Michelle Corrigan </a:t>
            </a:r>
            <a:endParaRPr lang="en-GB" sz="900" dirty="0">
              <a:latin typeface="Times New Roman"/>
              <a:ea typeface="MS Mincho" panose="02020609040205080304" pitchFamily="49" charset="-128"/>
              <a:cs typeface="Times New Roman"/>
            </a:endParaRPr>
          </a:p>
          <a:p>
            <a:r>
              <a:rPr lang="en-US" sz="900" b="1" dirty="0">
                <a:latin typeface="Times New Roman"/>
                <a:ea typeface="Times New Roman" panose="02020603050405020304" pitchFamily="18" charset="0"/>
                <a:cs typeface="Times New Roman"/>
              </a:rPr>
              <a:t>Clerical Officer- </a:t>
            </a:r>
            <a:r>
              <a:rPr lang="en-US" sz="900" dirty="0">
                <a:latin typeface="Times New Roman"/>
                <a:ea typeface="Times New Roman" panose="02020603050405020304" pitchFamily="18" charset="0"/>
                <a:cs typeface="Times New Roman"/>
              </a:rPr>
              <a:t>Shannon McEvoy </a:t>
            </a:r>
            <a:endParaRPr lang="en-GB" sz="900" dirty="0">
              <a:latin typeface="Times New Roman"/>
              <a:ea typeface="MS Mincho" panose="02020609040205080304" pitchFamily="49" charset="-128"/>
              <a:cs typeface="Times New Roman"/>
            </a:endParaRPr>
          </a:p>
          <a:p>
            <a:r>
              <a:rPr lang="en-US" sz="900" b="1" dirty="0">
                <a:latin typeface="Times New Roman"/>
                <a:ea typeface="Times New Roman" panose="02020603050405020304" pitchFamily="18" charset="0"/>
                <a:cs typeface="Times New Roman"/>
              </a:rPr>
              <a:t>Building Supervisor-</a:t>
            </a:r>
            <a:r>
              <a:rPr lang="en-US" sz="900" dirty="0">
                <a:latin typeface="Times New Roman"/>
                <a:ea typeface="Times New Roman" panose="02020603050405020304" pitchFamily="18" charset="0"/>
                <a:cs typeface="Times New Roman"/>
              </a:rPr>
              <a:t> Brian Tweedie</a:t>
            </a:r>
          </a:p>
          <a:p>
            <a:endParaRPr lang="en-US" sz="900" dirty="0">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r>
              <a:rPr lang="en-US" sz="900" b="1" dirty="0">
                <a:latin typeface="Times New Roman"/>
                <a:ea typeface="Times New Roman" panose="02020603050405020304" pitchFamily="18" charset="0"/>
                <a:cs typeface="Times New Roman"/>
              </a:rPr>
              <a:t>Teaching Staff</a:t>
            </a:r>
            <a:endParaRPr lang="en-GB" sz="900" b="1" dirty="0">
              <a:latin typeface="Times New Roman"/>
              <a:ea typeface="Times New Roman" panose="02020603050405020304" pitchFamily="18" charset="0"/>
              <a:cs typeface="Times New Roman"/>
            </a:endParaRPr>
          </a:p>
          <a:p>
            <a:r>
              <a:rPr lang="en-US" sz="900" dirty="0">
                <a:latin typeface="Times New Roman"/>
                <a:ea typeface="Times New Roman" panose="02020603050405020304" pitchFamily="18" charset="0"/>
                <a:cs typeface="Times New Roman"/>
              </a:rPr>
              <a:t>Leigh-Anne Deegan – P1A</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Gemma Vaughan – P1B</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Ciara Mulholland - P1</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Aine Barbour – P2A</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Katie Walsh – P2B</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Colleen O’Dowd/Maria Flanagan – P3A</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Emer Cassidy -P3B</a:t>
            </a:r>
          </a:p>
          <a:p>
            <a:r>
              <a:rPr lang="en-US" sz="900" dirty="0">
                <a:latin typeface="Times New Roman"/>
                <a:ea typeface="Times New Roman" panose="02020603050405020304" pitchFamily="18" charset="0"/>
                <a:cs typeface="Times New Roman"/>
              </a:rPr>
              <a:t>Niamh Wilson – P4A</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Aoife Curran/Ryan Rea - P4B</a:t>
            </a:r>
          </a:p>
          <a:p>
            <a:r>
              <a:rPr lang="en-US" sz="900" dirty="0">
                <a:latin typeface="Times New Roman"/>
                <a:ea typeface="Times New Roman" panose="02020603050405020304" pitchFamily="18" charset="0"/>
                <a:cs typeface="Times New Roman"/>
              </a:rPr>
              <a:t>Clare Fryer – P5A</a:t>
            </a:r>
            <a:endParaRPr lang="en-GB" sz="900" dirty="0">
              <a:latin typeface="Times New Roman" panose="02020603050405020304" pitchFamily="18" charset="0"/>
              <a:ea typeface="MS Mincho" panose="02020609040205080304" pitchFamily="49" charset="-128"/>
              <a:cs typeface="Times New Roman" panose="02020603050405020304" pitchFamily="18" charset="0"/>
            </a:endParaRPr>
          </a:p>
          <a:p>
            <a:r>
              <a:rPr lang="en-US" sz="900" dirty="0">
                <a:latin typeface="Times New Roman"/>
                <a:ea typeface="Times New Roman" panose="02020603050405020304" pitchFamily="18" charset="0"/>
                <a:cs typeface="Times New Roman"/>
              </a:rPr>
              <a:t>Jonathan Boyle – P5B</a:t>
            </a:r>
            <a:endParaRPr lang="en-GB" sz="900" dirty="0">
              <a:latin typeface="Times New Roman" panose="02020603050405020304" pitchFamily="18" charset="0"/>
              <a:ea typeface="MS Mincho" panose="02020609040205080304" pitchFamily="49" charset="-128"/>
              <a:cs typeface="Times New Roman" panose="02020603050405020304" pitchFamily="18" charset="0"/>
            </a:endParaRPr>
          </a:p>
          <a:p>
            <a:r>
              <a:rPr lang="en-US" sz="900" dirty="0">
                <a:latin typeface="Times New Roman"/>
                <a:ea typeface="Times New Roman" panose="02020603050405020304" pitchFamily="18" charset="0"/>
                <a:cs typeface="Times New Roman"/>
              </a:rPr>
              <a:t>Adam McEvoy – P6</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Daniel Lyttle – P6/7</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Mark McKernan P7</a:t>
            </a:r>
          </a:p>
          <a:p>
            <a:r>
              <a:rPr lang="en-US" sz="900" dirty="0">
                <a:latin typeface="Times New Roman"/>
                <a:ea typeface="Times New Roman" panose="02020603050405020304" pitchFamily="18" charset="0"/>
                <a:cs typeface="Times New Roman"/>
              </a:rPr>
              <a:t>Christine Rooney – </a:t>
            </a:r>
            <a:r>
              <a:rPr lang="en-US" sz="900" dirty="0" err="1">
                <a:latin typeface="Times New Roman"/>
                <a:ea typeface="Times New Roman" panose="02020603050405020304" pitchFamily="18" charset="0"/>
                <a:cs typeface="Times New Roman"/>
              </a:rPr>
              <a:t>SPiMS</a:t>
            </a:r>
            <a:endParaRPr lang="en-US" sz="900" dirty="0">
              <a:latin typeface="Times New Roman"/>
              <a:ea typeface="MS Mincho" panose="02020609040205080304" pitchFamily="49" charset="-128"/>
              <a:cs typeface="Times New Roman"/>
            </a:endParaRPr>
          </a:p>
          <a:p>
            <a:r>
              <a:rPr lang="en-US" sz="900" dirty="0" err="1">
                <a:latin typeface="Times New Roman"/>
                <a:ea typeface="Times New Roman" panose="02020603050405020304" pitchFamily="18" charset="0"/>
                <a:cs typeface="Times New Roman"/>
              </a:rPr>
              <a:t>Finvola</a:t>
            </a:r>
            <a:r>
              <a:rPr lang="en-US" sz="900" dirty="0">
                <a:latin typeface="Times New Roman"/>
                <a:ea typeface="Times New Roman" panose="02020603050405020304" pitchFamily="18" charset="0"/>
                <a:cs typeface="Times New Roman"/>
              </a:rPr>
              <a:t> Mussen - LSC1</a:t>
            </a:r>
          </a:p>
          <a:p>
            <a:r>
              <a:rPr lang="en-US" sz="900" dirty="0">
                <a:latin typeface="Times New Roman"/>
                <a:ea typeface="Times New Roman" panose="02020603050405020304" pitchFamily="18" charset="0"/>
                <a:cs typeface="Times New Roman"/>
              </a:rPr>
              <a:t>Catherine Morgan – LSC2</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Marc Harbinson – LSC3</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Sean McReynolds – LSC4</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Ellen McCaughey – Nurture </a:t>
            </a:r>
          </a:p>
          <a:p>
            <a:pPr marL="0" indent="0" algn="ctr">
              <a:buNone/>
            </a:pPr>
            <a:r>
              <a:rPr lang="en-US" sz="900" b="1" dirty="0">
                <a:latin typeface="Times New Roman"/>
                <a:ea typeface="Times New Roman" panose="02020603050405020304" pitchFamily="18" charset="0"/>
                <a:cs typeface="Times New Roman"/>
              </a:rPr>
              <a:t>Withdrawal Support</a:t>
            </a:r>
          </a:p>
          <a:p>
            <a:pPr marL="0" indent="0" algn="ctr">
              <a:buNone/>
            </a:pPr>
            <a:r>
              <a:rPr lang="en-US" sz="900" b="1" dirty="0">
                <a:latin typeface="Times New Roman"/>
                <a:ea typeface="Times New Roman" panose="02020603050405020304" pitchFamily="18" charset="0"/>
                <a:cs typeface="Times New Roman"/>
              </a:rPr>
              <a:t>Numeracy &amp; Literacy Support</a:t>
            </a:r>
            <a:endParaRPr lang="en-GB" sz="900" b="1" dirty="0">
              <a:latin typeface="Times New Roman"/>
              <a:ea typeface="Times New Roman" panose="02020603050405020304" pitchFamily="18" charset="0"/>
              <a:cs typeface="Times New Roman"/>
            </a:endParaRPr>
          </a:p>
          <a:p>
            <a:pPr marL="0" indent="0">
              <a:buNone/>
            </a:pPr>
            <a:r>
              <a:rPr lang="en-GB" sz="900" b="1" dirty="0">
                <a:latin typeface="Times New Roman"/>
                <a:ea typeface="Times New Roman" panose="02020603050405020304" pitchFamily="18" charset="0"/>
                <a:cs typeface="Times New Roman"/>
              </a:rPr>
              <a:t>Cleaning/ Catering Staff</a:t>
            </a:r>
            <a:endParaRPr lang="en-GB" sz="900" dirty="0">
              <a:latin typeface="Times New Roman" panose="02020603050405020304" pitchFamily="18" charset="0"/>
              <a:ea typeface="MS Mincho" panose="02020609040205080304" pitchFamily="49" charset="-128"/>
              <a:cs typeface="Times New Roman" panose="02020603050405020304" pitchFamily="18" charset="0"/>
            </a:endParaRPr>
          </a:p>
          <a:p>
            <a:pPr marL="285750" indent="-285750"/>
            <a:r>
              <a:rPr lang="en-GB" sz="900" dirty="0">
                <a:latin typeface="Times New Roman"/>
                <a:ea typeface="Times New Roman" panose="02020603050405020304" pitchFamily="18" charset="0"/>
                <a:cs typeface="Times New Roman"/>
              </a:rPr>
              <a:t>Celine Glass  – Catering Manager</a:t>
            </a:r>
            <a:endParaRPr lang="en-GB" sz="900" dirty="0">
              <a:latin typeface="Times New Roman"/>
              <a:ea typeface="MS Mincho" panose="02020609040205080304" pitchFamily="49" charset="-128"/>
              <a:cs typeface="Times New Roman"/>
            </a:endParaRPr>
          </a:p>
          <a:p>
            <a:pPr marL="285750" indent="-285750"/>
            <a:r>
              <a:rPr lang="en-GB" sz="900" dirty="0">
                <a:latin typeface="Times New Roman"/>
                <a:ea typeface="Times New Roman" panose="02020603050405020304" pitchFamily="18" charset="0"/>
                <a:cs typeface="Times New Roman"/>
              </a:rPr>
              <a:t>Roisin Wade – Catering Assistant </a:t>
            </a:r>
            <a:endParaRPr lang="en-GB" sz="900" dirty="0">
              <a:latin typeface="Times New Roman"/>
              <a:ea typeface="MS Mincho" panose="02020609040205080304" pitchFamily="49" charset="-128"/>
              <a:cs typeface="Times New Roman"/>
            </a:endParaRPr>
          </a:p>
          <a:p>
            <a:pPr marL="285750" indent="-285750"/>
            <a:r>
              <a:rPr lang="en-GB" sz="900" dirty="0">
                <a:latin typeface="Times New Roman"/>
                <a:ea typeface="Times New Roman" panose="02020603050405020304" pitchFamily="18" charset="0"/>
                <a:cs typeface="Times New Roman"/>
              </a:rPr>
              <a:t>Sabrina McNulty – Catering Assistant</a:t>
            </a:r>
          </a:p>
          <a:p>
            <a:pPr marL="285750" indent="-285750"/>
            <a:r>
              <a:rPr lang="en-US" sz="900" dirty="0">
                <a:latin typeface="Times New Roman"/>
                <a:ea typeface="Times New Roman" panose="02020603050405020304" pitchFamily="18" charset="0"/>
                <a:cs typeface="Times New Roman"/>
              </a:rPr>
              <a:t>Jennifer Drake -</a:t>
            </a:r>
            <a:endParaRPr lang="en-US" sz="900" dirty="0"/>
          </a:p>
          <a:p>
            <a:r>
              <a:rPr lang="en-US" sz="900" dirty="0">
                <a:latin typeface="Times New Roman"/>
                <a:ea typeface="Times New Roman" panose="02020603050405020304" pitchFamily="18" charset="0"/>
                <a:cs typeface="Times New Roman"/>
              </a:rPr>
              <a:t>Catering Assistant</a:t>
            </a:r>
            <a:endParaRPr lang="en-GB" sz="900" dirty="0">
              <a:latin typeface="Times New Roman"/>
              <a:ea typeface="MS Mincho" panose="02020609040205080304" pitchFamily="49" charset="-128"/>
              <a:cs typeface="Times New Roman"/>
            </a:endParaRPr>
          </a:p>
          <a:p>
            <a:r>
              <a:rPr lang="en-US" sz="900" dirty="0">
                <a:latin typeface="Times New Roman"/>
                <a:ea typeface="Times New Roman" panose="02020603050405020304" pitchFamily="18" charset="0"/>
                <a:cs typeface="Times New Roman"/>
              </a:rPr>
              <a:t>Natasha Kelly – Catering Assistant </a:t>
            </a:r>
          </a:p>
          <a:p>
            <a:r>
              <a:rPr lang="en-US" sz="900" dirty="0">
                <a:latin typeface="Times New Roman"/>
                <a:ea typeface="Times New Roman" panose="02020603050405020304" pitchFamily="18" charset="0"/>
                <a:cs typeface="Times New Roman"/>
              </a:rPr>
              <a:t>Amy Dalton – Catering Assistant </a:t>
            </a:r>
          </a:p>
          <a:p>
            <a:r>
              <a:rPr lang="en-US" sz="900" dirty="0">
                <a:latin typeface="Times New Roman"/>
                <a:ea typeface="Times New Roman" panose="02020603050405020304" pitchFamily="18" charset="0"/>
                <a:cs typeface="Times New Roman"/>
              </a:rPr>
              <a:t>Clare Woods – Catering Assistant</a:t>
            </a:r>
          </a:p>
          <a:p>
            <a:pPr marL="285750" indent="-285750">
              <a:buFont typeface="Arial"/>
              <a:buChar char="•"/>
            </a:pPr>
            <a:r>
              <a:rPr lang="en-US" sz="900" dirty="0">
                <a:latin typeface="Times New Roman"/>
                <a:ea typeface="Times New Roman" panose="02020603050405020304" pitchFamily="18" charset="0"/>
                <a:cs typeface="Times New Roman"/>
              </a:rPr>
              <a:t>Stephen Douglas – Cleaner </a:t>
            </a:r>
            <a:endParaRPr lang="en-US" sz="900" dirty="0">
              <a:latin typeface="Times New Roman" panose="02020603050405020304" pitchFamily="18" charset="0"/>
              <a:ea typeface="Times New Roman" panose="02020603050405020304" pitchFamily="18" charset="0"/>
              <a:cs typeface="Times New Roman"/>
            </a:endParaRPr>
          </a:p>
          <a:p>
            <a:pPr marL="285750" indent="-285750"/>
            <a:r>
              <a:rPr lang="en-GB" sz="900" dirty="0">
                <a:latin typeface="Times New Roman"/>
                <a:ea typeface="Times New Roman" panose="02020603050405020304" pitchFamily="18" charset="0"/>
                <a:cs typeface="Times New Roman"/>
              </a:rPr>
              <a:t>Joanne Brownfoot – Cleaner</a:t>
            </a:r>
            <a:endParaRPr lang="en-GB" sz="900" dirty="0">
              <a:latin typeface="MS Mincho" panose="02020609040205080304" pitchFamily="49" charset="-128"/>
              <a:ea typeface="MS Mincho" panose="02020609040205080304" pitchFamily="49" charset="-128"/>
              <a:cs typeface="Times New Roman"/>
            </a:endParaRPr>
          </a:p>
          <a:p>
            <a:pPr marL="285750" indent="-285750"/>
            <a:r>
              <a:rPr lang="en-GB" sz="900" dirty="0">
                <a:latin typeface="Times New Roman"/>
                <a:ea typeface="Times New Roman" panose="02020603050405020304" pitchFamily="18" charset="0"/>
                <a:cs typeface="Times New Roman"/>
              </a:rPr>
              <a:t>Denise Douglas – Cleaner</a:t>
            </a:r>
            <a:endParaRPr lang="en-GB" sz="900" dirty="0">
              <a:latin typeface="Times New Roman"/>
              <a:ea typeface="MS Mincho" panose="02020609040205080304" pitchFamily="49" charset="-128"/>
              <a:cs typeface="Times New Roman"/>
            </a:endParaRPr>
          </a:p>
          <a:p>
            <a:pPr marL="285750" indent="-285750"/>
            <a:r>
              <a:rPr lang="en-GB" sz="900" dirty="0">
                <a:latin typeface="Times New Roman"/>
                <a:ea typeface="MS Mincho"/>
                <a:cs typeface="Times New Roman"/>
              </a:rPr>
              <a:t>Fiona Polly – Cleaner </a:t>
            </a:r>
            <a:endParaRPr lang="en-GB" sz="900" dirty="0">
              <a:latin typeface="Times New Roman"/>
              <a:ea typeface="MS Mincho" panose="02020609040205080304" pitchFamily="49" charset="-128"/>
              <a:cs typeface="Times New Roman"/>
            </a:endParaRPr>
          </a:p>
          <a:p>
            <a:endParaRPr lang="en-GB" sz="900" dirty="0">
              <a:latin typeface="Times New Roman" panose="02020603050405020304" pitchFamily="18" charset="0"/>
              <a:ea typeface="MS Mincho" panose="02020609040205080304" pitchFamily="49" charset="-128"/>
              <a:cs typeface="Times New Roman" panose="02020603050405020304" pitchFamily="18" charset="0"/>
            </a:endParaRPr>
          </a:p>
          <a:p>
            <a:r>
              <a:rPr lang="en-US" sz="900" b="1" dirty="0">
                <a:latin typeface="Times New Roman"/>
                <a:ea typeface="Times New Roman" panose="02020603050405020304" pitchFamily="18" charset="0"/>
                <a:cs typeface="Times New Roman"/>
              </a:rPr>
              <a:t>Patrol Man- </a:t>
            </a:r>
            <a:r>
              <a:rPr lang="en-US" sz="900" dirty="0">
                <a:latin typeface="Times New Roman"/>
                <a:ea typeface="MS Mincho"/>
                <a:cs typeface="Times New Roman"/>
              </a:rPr>
              <a:t>Ryan Craig </a:t>
            </a:r>
            <a:endParaRPr lang="en-US" sz="900" dirty="0">
              <a:latin typeface="Times New Roman"/>
              <a:ea typeface="MS Mincho" panose="02020609040205080304" pitchFamily="49" charset="-128"/>
              <a:cs typeface="Times New Roman"/>
            </a:endParaRPr>
          </a:p>
          <a:p>
            <a:pPr marL="0" indent="0">
              <a:buNone/>
            </a:pPr>
            <a:r>
              <a:rPr lang="en-US" sz="900" dirty="0">
                <a:latin typeface="Times New Roman"/>
                <a:ea typeface="Times New Roman" panose="02020603050405020304" pitchFamily="18" charset="0"/>
                <a:cs typeface="Times New Roman"/>
              </a:rPr>
              <a:t> </a:t>
            </a:r>
            <a:endParaRPr lang="en-GB" sz="900" dirty="0">
              <a:latin typeface="Times New Roman"/>
              <a:ea typeface="MS Mincho" panose="02020609040205080304" pitchFamily="49" charset="-128"/>
              <a:cs typeface="Times New Roman"/>
            </a:endParaRPr>
          </a:p>
          <a:p>
            <a:endParaRPr lang="en-GB" sz="900" dirty="0">
              <a:latin typeface="Cambria" panose="02040503050406030204" pitchFamily="18" charset="0"/>
              <a:ea typeface="MS Mincho" panose="02020609040205080304" pitchFamily="49" charset="-128"/>
              <a:cs typeface="Times New Roman" panose="02020603050405020304" pitchFamily="18" charset="0"/>
            </a:endParaRPr>
          </a:p>
          <a:p>
            <a:endParaRPr lang="en-GB" sz="900" dirty="0"/>
          </a:p>
          <a:p>
            <a:endParaRPr lang="en-US" sz="900" dirty="0">
              <a:latin typeface="Times New Roman"/>
              <a:ea typeface="Times New Roman" panose="02020603050405020304" pitchFamily="18" charset="0"/>
              <a:cs typeface="Times New Roman"/>
            </a:endParaRPr>
          </a:p>
          <a:p>
            <a:endParaRPr lang="en-GB" sz="9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4" name="Content Placeholder 2">
            <a:extLst>
              <a:ext uri="{FF2B5EF4-FFF2-40B4-BE49-F238E27FC236}">
                <a16:creationId xmlns:a16="http://schemas.microsoft.com/office/drawing/2014/main" id="{551C1654-DBAA-76DC-6999-A3C60D0EB141}"/>
              </a:ext>
            </a:extLst>
          </p:cNvPr>
          <p:cNvSpPr txBox="1">
            <a:spLocks/>
          </p:cNvSpPr>
          <p:nvPr/>
        </p:nvSpPr>
        <p:spPr>
          <a:xfrm>
            <a:off x="4254741" y="913462"/>
            <a:ext cx="4094089" cy="474186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GB" sz="1600" dirty="0"/>
          </a:p>
        </p:txBody>
      </p:sp>
    </p:spTree>
    <p:extLst>
      <p:ext uri="{BB962C8B-B14F-4D97-AF65-F5344CB8AC3E}">
        <p14:creationId xmlns:p14="http://schemas.microsoft.com/office/powerpoint/2010/main" val="3204849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81AE19-E1CB-DA1F-7796-559FC32BEAE6}"/>
              </a:ext>
            </a:extLst>
          </p:cNvPr>
          <p:cNvSpPr>
            <a:spLocks noGrp="1"/>
          </p:cNvSpPr>
          <p:nvPr>
            <p:ph idx="1"/>
          </p:nvPr>
        </p:nvSpPr>
        <p:spPr>
          <a:xfrm>
            <a:off x="838200" y="477998"/>
            <a:ext cx="10515600" cy="5698965"/>
          </a:xfrm>
        </p:spPr>
        <p:txBody>
          <a:bodyPr vert="horz" lIns="91440" tIns="45720" rIns="91440" bIns="45720" numCol="3" rtlCol="0">
            <a:normAutofit fontScale="92500" lnSpcReduction="10000"/>
          </a:bodyPr>
          <a:lstStyle/>
          <a:p>
            <a:pPr marL="0" indent="0">
              <a:buNone/>
            </a:pPr>
            <a:r>
              <a:rPr lang="en-US" sz="1400" b="1" dirty="0">
                <a:effectLst/>
                <a:latin typeface="Times New Roman"/>
                <a:ea typeface="Times New Roman" panose="02020603050405020304" pitchFamily="18" charset="0"/>
                <a:cs typeface="Times New Roman"/>
              </a:rPr>
              <a:t>Classroom Assistants</a:t>
            </a:r>
            <a:endParaRPr lang="en-GB" sz="1400" dirty="0">
              <a:effectLst/>
              <a:latin typeface="Times New Roman"/>
              <a:ea typeface="MS Mincho" panose="02020609040205080304" pitchFamily="49" charset="-128"/>
              <a:cs typeface="Times New Roman"/>
            </a:endParaRPr>
          </a:p>
          <a:p>
            <a:r>
              <a:rPr lang="en-GB" sz="1400" dirty="0">
                <a:effectLst/>
                <a:latin typeface="Times New Roman"/>
                <a:ea typeface="Times New Roman" panose="02020603050405020304" pitchFamily="18" charset="0"/>
                <a:cs typeface="Times New Roman"/>
              </a:rPr>
              <a:t>Denise</a:t>
            </a:r>
            <a:r>
              <a:rPr lang="en-GB" sz="1400" dirty="0">
                <a:latin typeface="Times New Roman"/>
                <a:ea typeface="Times New Roman" panose="02020603050405020304" pitchFamily="18" charset="0"/>
                <a:cs typeface="Times New Roman"/>
              </a:rPr>
              <a:t> Douglas </a:t>
            </a:r>
            <a:r>
              <a:rPr lang="en-GB" sz="1400" dirty="0">
                <a:effectLst/>
                <a:latin typeface="Times New Roman"/>
                <a:ea typeface="Times New Roman" panose="02020603050405020304" pitchFamily="18" charset="0"/>
                <a:cs typeface="Times New Roman"/>
              </a:rPr>
              <a:t> – P1A</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Kerry Vaughan</a:t>
            </a:r>
            <a:r>
              <a:rPr lang="en-GB" sz="1400" dirty="0">
                <a:effectLst/>
                <a:latin typeface="Times New Roman"/>
                <a:ea typeface="Times New Roman" panose="02020603050405020304" pitchFamily="18" charset="0"/>
                <a:cs typeface="Times New Roman"/>
              </a:rPr>
              <a:t> – P1A</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Kirsty</a:t>
            </a:r>
            <a:r>
              <a:rPr lang="en-GB" sz="1400" dirty="0">
                <a:effectLst/>
                <a:latin typeface="Times New Roman"/>
                <a:ea typeface="Times New Roman" panose="02020603050405020304" pitchFamily="18" charset="0"/>
                <a:cs typeface="Times New Roman"/>
              </a:rPr>
              <a:t> </a:t>
            </a:r>
            <a:r>
              <a:rPr lang="en-GB" sz="1400" dirty="0">
                <a:latin typeface="Times New Roman"/>
                <a:ea typeface="Times New Roman" panose="02020603050405020304" pitchFamily="18" charset="0"/>
                <a:cs typeface="Times New Roman"/>
              </a:rPr>
              <a:t>McKee </a:t>
            </a:r>
            <a:r>
              <a:rPr lang="en-GB" sz="1400" dirty="0">
                <a:effectLst/>
                <a:latin typeface="Times New Roman"/>
                <a:ea typeface="Times New Roman" panose="02020603050405020304" pitchFamily="18" charset="0"/>
                <a:cs typeface="Times New Roman"/>
              </a:rPr>
              <a:t>– P1A</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Trini</a:t>
            </a:r>
            <a:r>
              <a:rPr lang="en-GB" sz="1400" dirty="0">
                <a:effectLst/>
                <a:latin typeface="Times New Roman"/>
                <a:ea typeface="Times New Roman" panose="02020603050405020304" pitchFamily="18" charset="0"/>
                <a:cs typeface="Times New Roman"/>
              </a:rPr>
              <a:t> Oakes- </a:t>
            </a:r>
            <a:r>
              <a:rPr lang="en-GB" sz="1400" dirty="0">
                <a:latin typeface="Times New Roman"/>
                <a:ea typeface="Times New Roman" panose="02020603050405020304" pitchFamily="18" charset="0"/>
                <a:cs typeface="Times New Roman"/>
              </a:rPr>
              <a:t>P1</a:t>
            </a:r>
            <a:endParaRPr lang="en-GB" sz="1400"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1400" dirty="0">
                <a:effectLst/>
                <a:latin typeface="Times New Roman"/>
                <a:ea typeface="Times New Roman" panose="02020603050405020304" pitchFamily="18" charset="0"/>
                <a:cs typeface="Times New Roman"/>
              </a:rPr>
              <a:t>Anne Marie Mullan – P1B</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Rebecca McGeown  </a:t>
            </a:r>
            <a:r>
              <a:rPr lang="en-GB" sz="1400" dirty="0">
                <a:effectLst/>
                <a:latin typeface="Times New Roman"/>
                <a:ea typeface="Times New Roman" panose="02020603050405020304" pitchFamily="18" charset="0"/>
                <a:cs typeface="Times New Roman"/>
              </a:rPr>
              <a:t>– P1B</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Gemma Brannigan</a:t>
            </a:r>
            <a:r>
              <a:rPr lang="en-GB" sz="1400" dirty="0">
                <a:effectLst/>
                <a:latin typeface="Times New Roman"/>
                <a:ea typeface="Times New Roman" panose="02020603050405020304" pitchFamily="18" charset="0"/>
                <a:cs typeface="Times New Roman"/>
              </a:rPr>
              <a:t> </a:t>
            </a:r>
            <a:r>
              <a:rPr lang="en-GB" sz="1400" dirty="0">
                <a:latin typeface="Times New Roman"/>
                <a:ea typeface="Times New Roman" panose="02020603050405020304" pitchFamily="18" charset="0"/>
                <a:cs typeface="Times New Roman"/>
              </a:rPr>
              <a:t> </a:t>
            </a:r>
            <a:r>
              <a:rPr lang="en-GB" sz="1400" dirty="0">
                <a:effectLst/>
                <a:latin typeface="Times New Roman"/>
                <a:ea typeface="Times New Roman" panose="02020603050405020304" pitchFamily="18" charset="0"/>
                <a:cs typeface="Times New Roman"/>
              </a:rPr>
              <a:t>– P1B</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Lisa Mageean </a:t>
            </a:r>
            <a:r>
              <a:rPr lang="en-GB" sz="1400" dirty="0">
                <a:effectLst/>
                <a:latin typeface="Times New Roman"/>
                <a:ea typeface="Times New Roman" panose="02020603050405020304" pitchFamily="18" charset="0"/>
                <a:cs typeface="Times New Roman"/>
              </a:rPr>
              <a:t>– P2A </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Laura Neeson </a:t>
            </a:r>
            <a:r>
              <a:rPr lang="en-GB" sz="1400" dirty="0">
                <a:effectLst/>
                <a:latin typeface="Times New Roman"/>
                <a:ea typeface="Times New Roman" panose="02020603050405020304" pitchFamily="18" charset="0"/>
                <a:cs typeface="Times New Roman"/>
              </a:rPr>
              <a:t> – P2A</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Katrina Smyth</a:t>
            </a:r>
            <a:r>
              <a:rPr lang="en-GB" sz="1400" dirty="0">
                <a:effectLst/>
                <a:latin typeface="Times New Roman"/>
                <a:ea typeface="Times New Roman" panose="02020603050405020304" pitchFamily="18" charset="0"/>
                <a:cs typeface="Times New Roman"/>
              </a:rPr>
              <a:t> – P2B</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Martina McKenzie</a:t>
            </a:r>
            <a:r>
              <a:rPr lang="en-GB" sz="1400" dirty="0">
                <a:effectLst/>
                <a:latin typeface="Times New Roman"/>
                <a:ea typeface="Times New Roman" panose="02020603050405020304" pitchFamily="18" charset="0"/>
                <a:cs typeface="Times New Roman"/>
              </a:rPr>
              <a:t> – P2B</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Emily Oakes - P2</a:t>
            </a:r>
          </a:p>
          <a:p>
            <a:r>
              <a:rPr lang="en-GB" sz="1400" dirty="0">
                <a:latin typeface="Times New Roman"/>
                <a:ea typeface="Times New Roman" panose="02020603050405020304" pitchFamily="18" charset="0"/>
                <a:cs typeface="Times New Roman"/>
              </a:rPr>
              <a:t>Laura McLaughlin </a:t>
            </a:r>
            <a:r>
              <a:rPr lang="en-GB" sz="1400" dirty="0">
                <a:effectLst/>
                <a:latin typeface="Times New Roman"/>
                <a:ea typeface="Times New Roman" panose="02020603050405020304" pitchFamily="18" charset="0"/>
                <a:cs typeface="Times New Roman"/>
              </a:rPr>
              <a:t>– P3A/</a:t>
            </a:r>
            <a:r>
              <a:rPr lang="en-GB" sz="1400" dirty="0">
                <a:latin typeface="Times New Roman"/>
                <a:ea typeface="Times New Roman" panose="02020603050405020304" pitchFamily="18" charset="0"/>
                <a:cs typeface="Times New Roman"/>
              </a:rPr>
              <a:t>P5B</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Fiona</a:t>
            </a:r>
            <a:r>
              <a:rPr lang="en-GB" sz="1400" dirty="0">
                <a:effectLst/>
                <a:latin typeface="Times New Roman"/>
                <a:ea typeface="Times New Roman" panose="02020603050405020304" pitchFamily="18" charset="0"/>
                <a:cs typeface="Times New Roman"/>
              </a:rPr>
              <a:t> </a:t>
            </a:r>
            <a:r>
              <a:rPr lang="en-GB" sz="1400" dirty="0">
                <a:latin typeface="Times New Roman"/>
                <a:ea typeface="Times New Roman" panose="02020603050405020304" pitchFamily="18" charset="0"/>
                <a:cs typeface="Times New Roman"/>
              </a:rPr>
              <a:t>Polly </a:t>
            </a:r>
            <a:r>
              <a:rPr lang="en-GB" sz="1400" dirty="0">
                <a:effectLst/>
                <a:latin typeface="Times New Roman"/>
                <a:ea typeface="Times New Roman" panose="02020603050405020304" pitchFamily="18" charset="0"/>
                <a:cs typeface="Times New Roman"/>
              </a:rPr>
              <a:t>– P3A</a:t>
            </a:r>
            <a:endParaRPr lang="en-GB" sz="1400" dirty="0">
              <a:effectLst/>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Deirdre Hanna – P3A</a:t>
            </a:r>
            <a:endParaRPr lang="en-GB" sz="1400" dirty="0">
              <a:latin typeface="Times New Roman"/>
              <a:ea typeface="MS Mincho" panose="02020609040205080304" pitchFamily="49" charset="-128"/>
              <a:cs typeface="Times New Roman"/>
            </a:endParaRPr>
          </a:p>
          <a:p>
            <a:r>
              <a:rPr lang="en-GB" sz="1400" dirty="0">
                <a:latin typeface="Times New Roman"/>
                <a:ea typeface="Times New Roman" panose="02020603050405020304" pitchFamily="18" charset="0"/>
                <a:cs typeface="Times New Roman"/>
              </a:rPr>
              <a:t>Marie-Therese McQuoid – P3A/P5AA</a:t>
            </a:r>
          </a:p>
          <a:p>
            <a:r>
              <a:rPr lang="en-GB" sz="1400" dirty="0">
                <a:latin typeface="Times New Roman"/>
                <a:ea typeface="Times New Roman" panose="02020603050405020304" pitchFamily="18" charset="0"/>
                <a:cs typeface="Times New Roman"/>
              </a:rPr>
              <a:t>Linda Hull – P3B</a:t>
            </a:r>
            <a:endParaRPr lang="en-GB" sz="1400" dirty="0">
              <a:latin typeface="Times New Roman"/>
              <a:ea typeface="MS Mincho" panose="02020609040205080304" pitchFamily="49" charset="-128"/>
              <a:cs typeface="Times New Roman"/>
            </a:endParaRPr>
          </a:p>
          <a:p>
            <a:r>
              <a:rPr lang="en-GB" sz="1400" dirty="0">
                <a:latin typeface="Times New Roman"/>
                <a:ea typeface="MS Mincho" panose="02020609040205080304" pitchFamily="49" charset="-128"/>
                <a:cs typeface="Times New Roman"/>
              </a:rPr>
              <a:t>Shauneen Hanna - P3B</a:t>
            </a:r>
          </a:p>
          <a:p>
            <a:r>
              <a:rPr lang="en-GB" sz="1400" dirty="0">
                <a:latin typeface="Times New Roman"/>
                <a:ea typeface="MS Mincho" panose="02020609040205080304" pitchFamily="49" charset="-128"/>
                <a:cs typeface="Times New Roman"/>
              </a:rPr>
              <a:t>Katie Wade – P3B/P5B</a:t>
            </a:r>
          </a:p>
          <a:p>
            <a:r>
              <a:rPr lang="en-GB" sz="1400" dirty="0">
                <a:latin typeface="Times New Roman"/>
                <a:ea typeface="MS Mincho"/>
                <a:cs typeface="Times New Roman"/>
              </a:rPr>
              <a:t>Denise Hunter - P3B</a:t>
            </a:r>
          </a:p>
          <a:p>
            <a:r>
              <a:rPr kumimoji="0" lang="en-GB" sz="1400" b="0" i="0" u="none" strike="noStrike" kern="1200" cap="none" spc="0" normalizeH="0" baseline="0" noProof="0" dirty="0">
                <a:ln>
                  <a:noFill/>
                </a:ln>
                <a:effectLst/>
                <a:uLnTx/>
                <a:uFillTx/>
                <a:latin typeface="Times New Roman"/>
                <a:ea typeface="Times New Roman" panose="02020603050405020304" pitchFamily="18" charset="0"/>
                <a:cs typeface="Times New Roman"/>
              </a:rPr>
              <a:t>Ellen Manley – P4A</a:t>
            </a:r>
            <a:endParaRPr lang="en-GB" sz="1400" dirty="0">
              <a:latin typeface="Times New Roman"/>
              <a:ea typeface="MS Mincho" panose="02020609040205080304" pitchFamily="49" charset="-128"/>
              <a:cs typeface="Times New Roman"/>
            </a:endParaRPr>
          </a:p>
          <a:p>
            <a:r>
              <a:rPr kumimoji="0" lang="en-GB" sz="1400" b="0" i="0" u="none" strike="noStrike" kern="1200" cap="none" spc="0" normalizeH="0" baseline="0" noProof="0" dirty="0">
                <a:ln>
                  <a:noFill/>
                </a:ln>
                <a:effectLst/>
                <a:uLnTx/>
                <a:uFillTx/>
                <a:latin typeface="Times New Roman"/>
                <a:ea typeface="Times New Roman" panose="02020603050405020304" pitchFamily="18" charset="0"/>
                <a:cs typeface="Times New Roman"/>
              </a:rPr>
              <a:t>Nicole Woodside – P4A/LSC3</a:t>
            </a:r>
            <a:endParaRPr lang="en-GB" sz="1400" dirty="0">
              <a:latin typeface="Times New Roman"/>
              <a:ea typeface="MS Mincho" panose="02020609040205080304" pitchFamily="49" charset="-128"/>
              <a:cs typeface="Times New Roman"/>
            </a:endParaRPr>
          </a:p>
          <a:p>
            <a:r>
              <a:rPr kumimoji="0" lang="en-GB" sz="1400" b="0" i="0" u="none" strike="noStrike" kern="1200" cap="none" spc="0" normalizeH="0" baseline="0" noProof="0" dirty="0">
                <a:ln>
                  <a:noFill/>
                </a:ln>
                <a:effectLst/>
                <a:uLnTx/>
                <a:uFillTx/>
                <a:latin typeface="Times New Roman"/>
                <a:ea typeface="MS Mincho"/>
                <a:cs typeface="Times New Roman"/>
              </a:rPr>
              <a:t>Natasha Feenan – P4A/P7</a:t>
            </a:r>
            <a:endParaRPr lang="en-GB" sz="1400" dirty="0">
              <a:latin typeface="Times New Roman"/>
              <a:ea typeface="MS Mincho" panose="02020609040205080304" pitchFamily="49" charset="-128"/>
              <a:cs typeface="Times New Roman"/>
            </a:endParaRPr>
          </a:p>
          <a:p>
            <a:r>
              <a:rPr kumimoji="0" lang="en-GB" sz="1400" b="0" i="0" u="none" strike="noStrike" kern="1200" cap="none" spc="0" normalizeH="0" baseline="0" noProof="0" dirty="0">
                <a:ln>
                  <a:noFill/>
                </a:ln>
                <a:effectLst/>
                <a:uLnTx/>
                <a:uFillTx/>
                <a:latin typeface="Times New Roman"/>
                <a:ea typeface="MS Mincho"/>
                <a:cs typeface="Times New Roman"/>
              </a:rPr>
              <a:t>Shannon McNeill – P4B</a:t>
            </a:r>
            <a:endParaRPr lang="en-GB" sz="1400" dirty="0">
              <a:latin typeface="Times New Roman"/>
              <a:ea typeface="MS Mincho" panose="02020609040205080304" pitchFamily="49" charset="-128"/>
              <a:cs typeface="Times New Roman"/>
            </a:endParaRPr>
          </a:p>
          <a:p>
            <a:r>
              <a:rPr kumimoji="0" lang="en-GB" sz="1400" b="0" i="0" u="none" strike="noStrike" kern="1200" cap="none" spc="0" normalizeH="0" baseline="0" noProof="0" dirty="0">
                <a:ln>
                  <a:noFill/>
                </a:ln>
                <a:effectLst/>
                <a:uLnTx/>
                <a:uFillTx/>
                <a:latin typeface="Times New Roman"/>
                <a:ea typeface="MS Mincho"/>
                <a:cs typeface="Times New Roman"/>
              </a:rPr>
              <a:t>Erin McAuley – P4B</a:t>
            </a:r>
            <a:endParaRPr lang="en-GB" sz="1400" dirty="0">
              <a:latin typeface="Times New Roman"/>
              <a:ea typeface="MS Mincho" panose="02020609040205080304" pitchFamily="49" charset="-128"/>
              <a:cs typeface="Times New Roman"/>
            </a:endParaRPr>
          </a:p>
          <a:p>
            <a:r>
              <a:rPr kumimoji="0" lang="en-GB" sz="1400" b="0" i="0" u="none" strike="noStrike" kern="1200" cap="none" spc="0" normalizeH="0" baseline="0" noProof="0" dirty="0">
                <a:ln>
                  <a:noFill/>
                </a:ln>
                <a:effectLst/>
                <a:uLnTx/>
                <a:uFillTx/>
                <a:latin typeface="Times New Roman"/>
                <a:ea typeface="MS Mincho"/>
                <a:cs typeface="Times New Roman"/>
              </a:rPr>
              <a:t>Eimear Mageean  - P5A</a:t>
            </a:r>
            <a:endParaRPr lang="en-GB" sz="1400" dirty="0">
              <a:latin typeface="Times New Roman"/>
              <a:ea typeface="MS Mincho" panose="02020609040205080304" pitchFamily="49" charset="-128"/>
              <a:cs typeface="Times New Roman"/>
            </a:endParaRPr>
          </a:p>
          <a:p>
            <a:r>
              <a:rPr kumimoji="0" lang="en-GB" sz="1400" b="0" i="0" u="none" strike="noStrike" kern="100" cap="none" spc="0" normalizeH="0" baseline="0" noProof="0" dirty="0">
                <a:ln>
                  <a:noFill/>
                </a:ln>
                <a:effectLst/>
                <a:uLnTx/>
                <a:uFillTx/>
                <a:latin typeface="Times New Roman"/>
                <a:ea typeface="Calibri"/>
                <a:cs typeface="Times New Roman"/>
              </a:rPr>
              <a:t>Louise McShane - P5A</a:t>
            </a:r>
          </a:p>
          <a:p>
            <a:r>
              <a:rPr kumimoji="0" lang="en-GB" sz="1400" b="0" i="0" u="none" strike="noStrike" kern="1200" cap="none" spc="0" normalizeH="0" baseline="0" noProof="0" dirty="0">
                <a:ln>
                  <a:noFill/>
                </a:ln>
                <a:effectLst/>
                <a:uLnTx/>
                <a:uFillTx/>
                <a:latin typeface="Times New Roman"/>
                <a:ea typeface="+mn-ea"/>
                <a:cs typeface="Times New Roman"/>
              </a:rPr>
              <a:t>Kerry Gracey – P5B</a:t>
            </a:r>
            <a:endParaRPr lang="en-GB" sz="1400" dirty="0">
              <a:latin typeface="Times New Roman" panose="02020603050405020304" pitchFamily="18" charset="0"/>
              <a:cs typeface="Times New Roman" panose="02020603050405020304" pitchFamily="18" charset="0"/>
            </a:endParaRPr>
          </a:p>
          <a:p>
            <a:r>
              <a:rPr kumimoji="0" lang="en-GB" sz="1400" b="0" i="0" u="none" strike="noStrike" kern="1200" cap="none" spc="0" normalizeH="0" baseline="0" noProof="0" dirty="0">
                <a:ln>
                  <a:noFill/>
                </a:ln>
                <a:effectLst/>
                <a:uLnTx/>
                <a:uFillTx/>
                <a:latin typeface="Times New Roman"/>
                <a:ea typeface="+mn-ea"/>
                <a:cs typeface="Times New Roman"/>
              </a:rPr>
              <a:t>Sinead Crangle – P5B</a:t>
            </a:r>
            <a:endParaRPr lang="en-GB" sz="1400" dirty="0">
              <a:latin typeface="Times New Roman" panose="02020603050405020304" pitchFamily="18" charset="0"/>
              <a:cs typeface="Times New Roman" panose="02020603050405020304" pitchFamily="18" charset="0"/>
            </a:endParaRPr>
          </a:p>
          <a:p>
            <a:r>
              <a:rPr kumimoji="0" lang="en-GB" sz="1400" b="0" i="0" u="none" strike="noStrike" kern="1200" cap="none" spc="0" normalizeH="0" baseline="0" noProof="0" dirty="0">
                <a:ln>
                  <a:noFill/>
                </a:ln>
                <a:effectLst/>
                <a:uLnTx/>
                <a:uFillTx/>
                <a:latin typeface="Times New Roman"/>
                <a:ea typeface="+mn-ea"/>
                <a:cs typeface="Times New Roman"/>
              </a:rPr>
              <a:t>Samantha Kendall – P5B</a:t>
            </a:r>
            <a:endParaRPr lang="en-GB" sz="1400" dirty="0">
              <a:latin typeface="Times New Roman" panose="02020603050405020304" pitchFamily="18" charset="0"/>
              <a:cs typeface="Times New Roman" panose="02020603050405020304" pitchFamily="18" charset="0"/>
            </a:endParaRPr>
          </a:p>
          <a:p>
            <a:r>
              <a:rPr kumimoji="0" lang="en-GB" sz="1400" b="0" i="0" u="none" strike="noStrike" kern="1200" cap="none" spc="0" normalizeH="0" baseline="0" noProof="0" dirty="0">
                <a:ln>
                  <a:noFill/>
                </a:ln>
                <a:effectLst/>
                <a:uLnTx/>
                <a:uFillTx/>
                <a:latin typeface="Times New Roman"/>
                <a:ea typeface="+mn-ea"/>
                <a:cs typeface="Times New Roman"/>
              </a:rPr>
              <a:t>Samantha Caldwell – P6</a:t>
            </a:r>
            <a:endParaRPr lang="en-GB" sz="1400" dirty="0">
              <a:latin typeface="Times New Roman" panose="02020603050405020304" pitchFamily="18" charset="0"/>
              <a:cs typeface="Times New Roman" panose="02020603050405020304" pitchFamily="18" charset="0"/>
            </a:endParaRPr>
          </a:p>
          <a:p>
            <a:r>
              <a:rPr kumimoji="0" lang="en-GB" sz="1400" b="0" i="0" u="none" strike="noStrike" kern="1200" cap="none" spc="0" normalizeH="0" baseline="0" noProof="0" dirty="0">
                <a:ln>
                  <a:noFill/>
                </a:ln>
                <a:effectLst/>
                <a:uLnTx/>
                <a:uFillTx/>
                <a:latin typeface="Times New Roman"/>
                <a:ea typeface="+mn-ea"/>
                <a:cs typeface="Times New Roman"/>
              </a:rPr>
              <a:t>Danielle Smith – P6</a:t>
            </a:r>
            <a:endParaRPr lang="en-GB" sz="1400" dirty="0">
              <a:latin typeface="Times New Roman" panose="02020603050405020304" pitchFamily="18" charset="0"/>
              <a:cs typeface="Times New Roman" panose="02020603050405020304" pitchFamily="18" charset="0"/>
            </a:endParaRPr>
          </a:p>
          <a:p>
            <a:r>
              <a:rPr kumimoji="0" lang="en-GB" sz="1400" b="0" i="0" u="none" strike="noStrike" kern="1200" cap="none" spc="0" normalizeH="0" baseline="0" noProof="0" dirty="0">
                <a:ln>
                  <a:noFill/>
                </a:ln>
                <a:effectLst/>
                <a:uLnTx/>
                <a:uFillTx/>
                <a:latin typeface="Times New Roman"/>
                <a:ea typeface="+mn-ea"/>
                <a:cs typeface="Times New Roman"/>
              </a:rPr>
              <a:t>Aimee Corrigan – P6</a:t>
            </a:r>
            <a:endParaRPr lang="en-GB" sz="1400" dirty="0">
              <a:latin typeface="Times New Roman" panose="02020603050405020304" pitchFamily="18" charset="0"/>
              <a:cs typeface="Times New Roman" panose="02020603050405020304" pitchFamily="18" charset="0"/>
            </a:endParaRPr>
          </a:p>
          <a:p>
            <a:r>
              <a:rPr kumimoji="0" lang="en-GB" sz="1400" b="0" i="0" u="none" strike="noStrike" kern="1200" cap="none" spc="0" normalizeH="0" baseline="0" noProof="0" dirty="0">
                <a:ln>
                  <a:noFill/>
                </a:ln>
                <a:effectLst/>
                <a:uLnTx/>
                <a:uFillTx/>
                <a:latin typeface="Times New Roman"/>
                <a:ea typeface="+mn-ea"/>
                <a:cs typeface="Times New Roman"/>
              </a:rPr>
              <a:t>Shantelle O'Kane – P6/7</a:t>
            </a:r>
            <a:endParaRPr lang="en-US" sz="1400" dirty="0">
              <a:latin typeface="Times New Roman"/>
              <a:cs typeface="Times New Roman"/>
            </a:endParaRPr>
          </a:p>
          <a:p>
            <a:r>
              <a:rPr kumimoji="0" lang="en-GB" sz="1400" b="0" i="0" u="none" strike="noStrike" kern="1200" cap="none" spc="0" normalizeH="0" baseline="0" noProof="0" dirty="0">
                <a:ln>
                  <a:noFill/>
                </a:ln>
                <a:effectLst/>
                <a:uLnTx/>
                <a:uFillTx/>
                <a:latin typeface="Times New Roman"/>
                <a:ea typeface="+mn-ea"/>
                <a:cs typeface="Times New Roman"/>
              </a:rPr>
              <a:t>Cora Douglas – P6/7</a:t>
            </a:r>
            <a:endParaRPr lang="en-US" sz="1400" dirty="0">
              <a:latin typeface="Times New Roman"/>
              <a:cs typeface="Times New Roman"/>
            </a:endParaRPr>
          </a:p>
          <a:p>
            <a:r>
              <a:rPr kumimoji="0" lang="en-GB" sz="1400" b="0" i="0" u="none" strike="noStrike" kern="1200" cap="none" spc="0" normalizeH="0" baseline="0" noProof="0" dirty="0">
                <a:ln>
                  <a:noFill/>
                </a:ln>
                <a:effectLst/>
                <a:uLnTx/>
                <a:uFillTx/>
                <a:latin typeface="Times New Roman"/>
                <a:ea typeface="+mn-ea"/>
                <a:cs typeface="Times New Roman"/>
              </a:rPr>
              <a:t>Michelle Hanna – P6/7</a:t>
            </a:r>
          </a:p>
          <a:p>
            <a:r>
              <a:rPr kumimoji="0" lang="en-GB" sz="1400" b="0" i="0" u="none" strike="noStrike" kern="1200" cap="none" spc="0" normalizeH="0" baseline="0" noProof="0" dirty="0">
                <a:ln>
                  <a:noFill/>
                </a:ln>
                <a:effectLst/>
                <a:uLnTx/>
                <a:uFillTx/>
                <a:latin typeface="Times New Roman"/>
                <a:ea typeface="+mn-ea"/>
                <a:cs typeface="Times New Roman"/>
              </a:rPr>
              <a:t>Sandy Chen – P6/7</a:t>
            </a:r>
          </a:p>
          <a:p>
            <a:r>
              <a:rPr kumimoji="0" lang="en-GB" sz="1400" b="0" i="0" u="none" strike="noStrike" kern="1200" cap="none" spc="0" normalizeH="0" baseline="0" noProof="0" dirty="0">
                <a:ln>
                  <a:noFill/>
                </a:ln>
                <a:effectLst/>
                <a:uLnTx/>
                <a:uFillTx/>
                <a:latin typeface="Times New Roman"/>
                <a:ea typeface="+mn-ea"/>
                <a:cs typeface="Times New Roman"/>
              </a:rPr>
              <a:t>Noreen Curran – P7 </a:t>
            </a:r>
            <a:endParaRPr lang="en-US" sz="1400" dirty="0">
              <a:latin typeface="Times New Roman"/>
              <a:cs typeface="Times New Roman"/>
            </a:endParaRPr>
          </a:p>
          <a:p>
            <a:r>
              <a:rPr kumimoji="0" lang="en-GB" sz="1400" b="0" i="0" u="none" strike="noStrike" kern="1200" cap="none" spc="0" normalizeH="0" baseline="0" noProof="0" dirty="0">
                <a:ln>
                  <a:noFill/>
                </a:ln>
                <a:effectLst/>
                <a:uLnTx/>
                <a:uFillTx/>
                <a:latin typeface="Times New Roman"/>
                <a:ea typeface="+mn-ea"/>
                <a:cs typeface="Times New Roman"/>
              </a:rPr>
              <a:t>Andrea Lavery – P7</a:t>
            </a:r>
          </a:p>
          <a:p>
            <a:r>
              <a:rPr kumimoji="0" lang="en-GB" sz="1400" b="0" i="0" u="none" strike="noStrike" kern="100" cap="none" spc="0" normalizeH="0" baseline="0" noProof="0" dirty="0">
                <a:ln>
                  <a:noFill/>
                </a:ln>
                <a:effectLst/>
                <a:uLnTx/>
                <a:uFillTx/>
                <a:latin typeface="Times New Roman"/>
                <a:ea typeface="Calibri"/>
                <a:cs typeface="Times New Roman"/>
              </a:rPr>
              <a:t>Kirstie McCrink – LSC1</a:t>
            </a:r>
          </a:p>
          <a:p>
            <a:r>
              <a:rPr kumimoji="0" lang="en-GB" sz="1400" b="0" i="0" u="none" strike="noStrike" kern="100" cap="none" spc="0" normalizeH="0" baseline="0" noProof="0" dirty="0">
                <a:ln>
                  <a:noFill/>
                </a:ln>
                <a:effectLst/>
                <a:uLnTx/>
                <a:uFillTx/>
                <a:latin typeface="Times New Roman"/>
                <a:ea typeface="Calibri"/>
                <a:cs typeface="Times New Roman"/>
              </a:rPr>
              <a:t>Sarah Black – LSC1</a:t>
            </a:r>
          </a:p>
          <a:p>
            <a:r>
              <a:rPr kumimoji="0" lang="en-GB" sz="1400" b="0" i="0" u="none" strike="noStrike" kern="100" cap="none" spc="0" normalizeH="0" baseline="0" noProof="0" dirty="0">
                <a:ln>
                  <a:noFill/>
                </a:ln>
                <a:effectLst/>
                <a:uLnTx/>
                <a:uFillTx/>
                <a:latin typeface="Times New Roman"/>
                <a:ea typeface="Calibri"/>
                <a:cs typeface="Times New Roman"/>
              </a:rPr>
              <a:t>Martina Clendenning – LSC1</a:t>
            </a:r>
          </a:p>
          <a:p>
            <a:r>
              <a:rPr kumimoji="0" lang="en-GB" sz="1400" b="0" i="0" u="none" strike="noStrike" kern="100" cap="none" spc="0" normalizeH="0" baseline="0" noProof="0" dirty="0">
                <a:ln>
                  <a:noFill/>
                </a:ln>
                <a:effectLst/>
                <a:uLnTx/>
                <a:uFillTx/>
                <a:latin typeface="Times New Roman"/>
                <a:ea typeface="Calibri"/>
                <a:cs typeface="Times New Roman"/>
              </a:rPr>
              <a:t>Mary Elliot – LSC1</a:t>
            </a:r>
          </a:p>
          <a:p>
            <a:r>
              <a:rPr kumimoji="0" lang="en-GB" sz="1400" b="0" i="0" u="none" strike="noStrike" kern="100" cap="none" spc="0" normalizeH="0" baseline="0" noProof="0" dirty="0">
                <a:ln>
                  <a:noFill/>
                </a:ln>
                <a:effectLst/>
                <a:uLnTx/>
                <a:uFillTx/>
                <a:latin typeface="Times New Roman"/>
                <a:ea typeface="Calibri"/>
                <a:cs typeface="Times New Roman"/>
              </a:rPr>
              <a:t>Debbie Irvine – LSC2</a:t>
            </a:r>
          </a:p>
          <a:p>
            <a:r>
              <a:rPr kumimoji="0" lang="en-GB" sz="1400" b="0" i="0" u="none" strike="noStrike" kern="100" cap="none" spc="0" normalizeH="0" baseline="0" noProof="0" dirty="0">
                <a:ln>
                  <a:noFill/>
                </a:ln>
                <a:effectLst/>
                <a:uLnTx/>
                <a:uFillTx/>
                <a:latin typeface="Times New Roman"/>
                <a:ea typeface="Calibri"/>
                <a:cs typeface="Times New Roman"/>
              </a:rPr>
              <a:t>Molly Doxey – LSC2</a:t>
            </a:r>
          </a:p>
          <a:p>
            <a:r>
              <a:rPr kumimoji="0" lang="en-GB" sz="1400" b="0" i="0" u="none" strike="noStrike" kern="100" cap="none" spc="0" normalizeH="0" baseline="0" noProof="0" dirty="0">
                <a:ln>
                  <a:noFill/>
                </a:ln>
                <a:effectLst/>
                <a:uLnTx/>
                <a:uFillTx/>
                <a:latin typeface="Times New Roman"/>
                <a:ea typeface="Calibri"/>
                <a:cs typeface="Times New Roman"/>
              </a:rPr>
              <a:t>Nicola Braiden – LSC2</a:t>
            </a:r>
          </a:p>
          <a:p>
            <a:r>
              <a:rPr kumimoji="0" lang="en-GB" sz="1400" b="0" i="0" u="none" strike="noStrike" kern="100" cap="none" spc="0" normalizeH="0" baseline="0" noProof="0" dirty="0">
                <a:ln>
                  <a:noFill/>
                </a:ln>
                <a:effectLst/>
                <a:uLnTx/>
                <a:uFillTx/>
                <a:latin typeface="Times New Roman"/>
                <a:ea typeface="Calibri"/>
                <a:cs typeface="Times New Roman"/>
              </a:rPr>
              <a:t>Linda Jennings/Nicola Cunningham – LSC3</a:t>
            </a:r>
          </a:p>
          <a:p>
            <a:r>
              <a:rPr kumimoji="0" lang="en-GB" sz="1400" b="0" i="0" u="none" strike="noStrike" kern="100" cap="none" spc="0" normalizeH="0" baseline="0" noProof="0" dirty="0">
                <a:ln>
                  <a:noFill/>
                </a:ln>
                <a:effectLst/>
                <a:uLnTx/>
                <a:uFillTx/>
                <a:latin typeface="Times New Roman"/>
                <a:ea typeface="Calibri"/>
                <a:cs typeface="Times New Roman"/>
              </a:rPr>
              <a:t>Brady Fitzsimons – LSC3</a:t>
            </a:r>
          </a:p>
          <a:p>
            <a:r>
              <a:rPr kumimoji="0" lang="en-GB" sz="1400" b="0" i="0" u="none" strike="noStrike" kern="100" cap="none" spc="0" normalizeH="0" baseline="0" noProof="0" dirty="0">
                <a:ln>
                  <a:noFill/>
                </a:ln>
                <a:effectLst/>
                <a:uLnTx/>
                <a:uFillTx/>
                <a:latin typeface="Times New Roman"/>
                <a:ea typeface="Calibri"/>
                <a:cs typeface="Times New Roman"/>
              </a:rPr>
              <a:t>Orla McCartan – LSC3</a:t>
            </a:r>
          </a:p>
          <a:p>
            <a:r>
              <a:rPr kumimoji="0" lang="en-GB" sz="1400" b="0" i="0" u="none" strike="noStrike" kern="100" cap="none" spc="0" normalizeH="0" baseline="0" noProof="0" dirty="0">
                <a:ln>
                  <a:noFill/>
                </a:ln>
                <a:effectLst/>
                <a:uLnTx/>
                <a:uFillTx/>
                <a:latin typeface="Times New Roman"/>
                <a:ea typeface="Calibri"/>
                <a:cs typeface="Times New Roman"/>
              </a:rPr>
              <a:t>Melissa Henderson – LSC3</a:t>
            </a:r>
          </a:p>
          <a:p>
            <a:r>
              <a:rPr kumimoji="0" lang="en-GB" sz="1400" b="0" i="0" u="none" strike="noStrike" kern="100" cap="none" spc="0" normalizeH="0" baseline="0" noProof="0" dirty="0">
                <a:ln>
                  <a:noFill/>
                </a:ln>
                <a:effectLst/>
                <a:uLnTx/>
                <a:uFillTx/>
                <a:latin typeface="Times New Roman"/>
                <a:ea typeface="Calibri"/>
                <a:cs typeface="Times New Roman"/>
              </a:rPr>
              <a:t>Natasha Dobbin – LSC4</a:t>
            </a:r>
          </a:p>
          <a:p>
            <a:r>
              <a:rPr kumimoji="0" lang="en-GB" sz="1400" b="0" i="0" u="none" strike="noStrike" kern="100" cap="none" spc="0" normalizeH="0" baseline="0" noProof="0" dirty="0">
                <a:ln>
                  <a:noFill/>
                </a:ln>
                <a:effectLst/>
                <a:uLnTx/>
                <a:uFillTx/>
                <a:latin typeface="Times New Roman"/>
                <a:ea typeface="Calibri"/>
                <a:cs typeface="Times New Roman"/>
              </a:rPr>
              <a:t>Cathy Phillips – LSC4</a:t>
            </a:r>
          </a:p>
          <a:p>
            <a:r>
              <a:rPr kumimoji="0" lang="en-GB" sz="1400" b="0" i="0" u="none" strike="noStrike" kern="100" cap="none" spc="0" normalizeH="0" baseline="0" noProof="0" dirty="0">
                <a:ln>
                  <a:noFill/>
                </a:ln>
                <a:effectLst/>
                <a:uLnTx/>
                <a:uFillTx/>
                <a:latin typeface="Times New Roman"/>
                <a:ea typeface="Calibri"/>
                <a:cs typeface="Times New Roman"/>
              </a:rPr>
              <a:t>Ryan Craig – LSC4</a:t>
            </a:r>
          </a:p>
          <a:p>
            <a:r>
              <a:rPr kumimoji="0" lang="en-GB" sz="1400" b="0" i="0" u="none" strike="noStrike" kern="100" cap="none" spc="0" normalizeH="0" baseline="0" noProof="0" dirty="0">
                <a:ln>
                  <a:noFill/>
                </a:ln>
                <a:effectLst/>
                <a:uLnTx/>
                <a:uFillTx/>
                <a:latin typeface="Times New Roman"/>
                <a:ea typeface="Calibri"/>
                <a:cs typeface="Times New Roman"/>
              </a:rPr>
              <a:t>Rosie Cunliffe – </a:t>
            </a:r>
            <a:r>
              <a:rPr kumimoji="0" lang="en-GB" sz="1400" b="0" i="0" u="none" strike="noStrike" kern="100" cap="none" spc="0" normalizeH="0" baseline="0" noProof="0" dirty="0" err="1">
                <a:ln>
                  <a:noFill/>
                </a:ln>
                <a:effectLst/>
                <a:uLnTx/>
                <a:uFillTx/>
                <a:latin typeface="Times New Roman"/>
                <a:ea typeface="Calibri"/>
                <a:cs typeface="Times New Roman"/>
              </a:rPr>
              <a:t>SPiMS</a:t>
            </a:r>
            <a:endParaRPr lang="en-GB" sz="1400" kern="100" dirty="0">
              <a:latin typeface="Times New Roman"/>
              <a:ea typeface="Calibri"/>
              <a:cs typeface="Times New Roman"/>
            </a:endParaRPr>
          </a:p>
          <a:p>
            <a:r>
              <a:rPr kumimoji="0" lang="en-GB" sz="1400" b="0" i="0" u="none" strike="noStrike" kern="100" cap="none" spc="0" normalizeH="0" baseline="0" noProof="0" dirty="0">
                <a:ln>
                  <a:noFill/>
                </a:ln>
                <a:effectLst/>
                <a:uLnTx/>
                <a:uFillTx/>
                <a:latin typeface="Times New Roman"/>
                <a:ea typeface="Calibri"/>
                <a:cs typeface="Times New Roman"/>
              </a:rPr>
              <a:t>Mary Greene – </a:t>
            </a:r>
            <a:r>
              <a:rPr kumimoji="0" lang="en-GB" sz="1400" b="0" i="0" u="none" strike="noStrike" kern="100" cap="none" spc="0" normalizeH="0" baseline="0" noProof="0" dirty="0" err="1">
                <a:ln>
                  <a:noFill/>
                </a:ln>
                <a:effectLst/>
                <a:uLnTx/>
                <a:uFillTx/>
                <a:latin typeface="Times New Roman"/>
                <a:ea typeface="Calibri"/>
                <a:cs typeface="Times New Roman"/>
              </a:rPr>
              <a:t>SPiMS</a:t>
            </a:r>
            <a:endParaRPr lang="en-GB" sz="1400" kern="100" dirty="0">
              <a:latin typeface="Times New Roman"/>
              <a:ea typeface="Calibri"/>
              <a:cs typeface="Times New Roman"/>
            </a:endParaRPr>
          </a:p>
          <a:p>
            <a:r>
              <a:rPr kumimoji="0" lang="en-GB" sz="1400" b="0" i="0" u="none" strike="noStrike" kern="100" cap="none" spc="0" normalizeH="0" baseline="0" noProof="0" dirty="0">
                <a:ln>
                  <a:noFill/>
                </a:ln>
                <a:effectLst/>
                <a:uLnTx/>
                <a:uFillTx/>
                <a:latin typeface="Times New Roman"/>
                <a:ea typeface="Calibri"/>
                <a:cs typeface="Times New Roman"/>
              </a:rPr>
              <a:t>Rachel Fitzpatrick – </a:t>
            </a:r>
            <a:r>
              <a:rPr kumimoji="0" lang="en-GB" sz="1400" b="0" i="0" u="none" strike="noStrike" kern="100" cap="none" spc="0" normalizeH="0" baseline="0" noProof="0" dirty="0" err="1">
                <a:ln>
                  <a:noFill/>
                </a:ln>
                <a:effectLst/>
                <a:uLnTx/>
                <a:uFillTx/>
                <a:latin typeface="Times New Roman"/>
                <a:ea typeface="Calibri"/>
                <a:cs typeface="Times New Roman"/>
              </a:rPr>
              <a:t>SPiMS</a:t>
            </a:r>
            <a:endParaRPr lang="en-GB" sz="1400" kern="100" dirty="0">
              <a:latin typeface="Times New Roman"/>
              <a:ea typeface="Calibri"/>
              <a:cs typeface="Times New Roman"/>
            </a:endParaRPr>
          </a:p>
          <a:p>
            <a:r>
              <a:rPr kumimoji="0" lang="en-GB" sz="1400" b="0" i="0" u="none" strike="noStrike" kern="100" cap="none" spc="0" normalizeH="0" baseline="0" noProof="0" dirty="0">
                <a:ln>
                  <a:noFill/>
                </a:ln>
                <a:effectLst/>
                <a:uLnTx/>
                <a:uFillTx/>
                <a:latin typeface="Times New Roman"/>
                <a:ea typeface="Calibri"/>
                <a:cs typeface="Times New Roman"/>
              </a:rPr>
              <a:t>Charlotte Mageean- Nurture</a:t>
            </a:r>
          </a:p>
          <a:p>
            <a:endParaRPr kumimoji="0" lang="en-GB" sz="1400" b="0" i="0" u="none" strike="noStrike" kern="1200" cap="none" spc="0" normalizeH="0" baseline="0" noProof="0" dirty="0">
              <a:ln>
                <a:noFill/>
              </a:ln>
              <a:effectLst/>
              <a:uLnTx/>
              <a:uFillTx/>
              <a:latin typeface="Calibri" panose="020F0502020204030204"/>
              <a:ea typeface="+mn-ea"/>
              <a:cs typeface="+mn-cs"/>
            </a:endParaRPr>
          </a:p>
          <a:p>
            <a:endParaRPr lang="en-GB" sz="1400" dirty="0">
              <a:ea typeface="MS Mincho"/>
            </a:endParaRPr>
          </a:p>
          <a:p>
            <a:endParaRPr lang="en-GB" sz="7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4" name="Content Placeholder 2">
            <a:extLst>
              <a:ext uri="{FF2B5EF4-FFF2-40B4-BE49-F238E27FC236}">
                <a16:creationId xmlns:a16="http://schemas.microsoft.com/office/drawing/2014/main" id="{551C1654-DBAA-76DC-6999-A3C60D0EB141}"/>
              </a:ext>
            </a:extLst>
          </p:cNvPr>
          <p:cNvSpPr txBox="1">
            <a:spLocks/>
          </p:cNvSpPr>
          <p:nvPr/>
        </p:nvSpPr>
        <p:spPr>
          <a:xfrm>
            <a:off x="4979648" y="157566"/>
            <a:ext cx="2829598" cy="6607027"/>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GB" dirty="0"/>
          </a:p>
        </p:txBody>
      </p:sp>
      <p:sp>
        <p:nvSpPr>
          <p:cNvPr id="9" name="Content Placeholder 2">
            <a:extLst>
              <a:ext uri="{FF2B5EF4-FFF2-40B4-BE49-F238E27FC236}">
                <a16:creationId xmlns:a16="http://schemas.microsoft.com/office/drawing/2014/main" id="{45992FE0-BD85-EA99-FE04-BB156144F53D}"/>
              </a:ext>
            </a:extLst>
          </p:cNvPr>
          <p:cNvSpPr txBox="1">
            <a:spLocks/>
          </p:cNvSpPr>
          <p:nvPr/>
        </p:nvSpPr>
        <p:spPr>
          <a:xfrm>
            <a:off x="8585824" y="174236"/>
            <a:ext cx="2829598" cy="668376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ctr">
              <a:lnSpc>
                <a:spcPct val="100000"/>
              </a:lnSpc>
            </a:pPr>
            <a:endParaRPr lang="en-GB" sz="1600" kern="100" dirty="0">
              <a:effectLst/>
              <a:latin typeface="Times New Roman"/>
              <a:ea typeface="Calibri"/>
              <a:cs typeface="Times New Roman"/>
            </a:endParaRPr>
          </a:p>
        </p:txBody>
      </p:sp>
    </p:spTree>
    <p:extLst>
      <p:ext uri="{BB962C8B-B14F-4D97-AF65-F5344CB8AC3E}">
        <p14:creationId xmlns:p14="http://schemas.microsoft.com/office/powerpoint/2010/main" val="1380190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508C9-024F-A33A-4226-FE972DC7B267}"/>
              </a:ext>
            </a:extLst>
          </p:cNvPr>
          <p:cNvSpPr>
            <a:spLocks noGrp="1"/>
          </p:cNvSpPr>
          <p:nvPr>
            <p:ph type="title"/>
          </p:nvPr>
        </p:nvSpPr>
        <p:spPr/>
        <p:txBody>
          <a:bodyPr/>
          <a:lstStyle/>
          <a:p>
            <a:r>
              <a:rPr lang="en-GB" b="1" i="1" dirty="0">
                <a:latin typeface="Times New Roman" panose="02020603050405020304" pitchFamily="18" charset="0"/>
                <a:cs typeface="Times New Roman" panose="02020603050405020304" pitchFamily="18" charset="0"/>
              </a:rPr>
              <a:t>School Budget &amp; Finance Information</a:t>
            </a:r>
          </a:p>
        </p:txBody>
      </p:sp>
      <p:graphicFrame>
        <p:nvGraphicFramePr>
          <p:cNvPr id="11" name="Content Placeholder 10">
            <a:extLst>
              <a:ext uri="{FF2B5EF4-FFF2-40B4-BE49-F238E27FC236}">
                <a16:creationId xmlns:a16="http://schemas.microsoft.com/office/drawing/2014/main" id="{C460B76B-ED61-5B8C-8FF5-6A250320C1E0}"/>
              </a:ext>
            </a:extLst>
          </p:cNvPr>
          <p:cNvGraphicFramePr>
            <a:graphicFrameLocks noGrp="1"/>
          </p:cNvGraphicFramePr>
          <p:nvPr>
            <p:ph idx="1"/>
            <p:extLst>
              <p:ext uri="{D42A27DB-BD31-4B8C-83A1-F6EECF244321}">
                <p14:modId xmlns:p14="http://schemas.microsoft.com/office/powerpoint/2010/main" val="3788079268"/>
              </p:ext>
            </p:extLst>
          </p:nvPr>
        </p:nvGraphicFramePr>
        <p:xfrm>
          <a:off x="747518" y="2633137"/>
          <a:ext cx="6301352" cy="2137891"/>
        </p:xfrm>
        <a:graphic>
          <a:graphicData uri="http://schemas.openxmlformats.org/drawingml/2006/table">
            <a:tbl>
              <a:tblPr firstRow="1" firstCol="1" bandRow="1">
                <a:tableStyleId>{5C22544A-7EE6-4342-B048-85BDC9FD1C3A}</a:tableStyleId>
              </a:tblPr>
              <a:tblGrid>
                <a:gridCol w="1423320">
                  <a:extLst>
                    <a:ext uri="{9D8B030D-6E8A-4147-A177-3AD203B41FA5}">
                      <a16:colId xmlns:a16="http://schemas.microsoft.com/office/drawing/2014/main" val="1492409259"/>
                    </a:ext>
                  </a:extLst>
                </a:gridCol>
                <a:gridCol w="1645592">
                  <a:extLst>
                    <a:ext uri="{9D8B030D-6E8A-4147-A177-3AD203B41FA5}">
                      <a16:colId xmlns:a16="http://schemas.microsoft.com/office/drawing/2014/main" val="2054831357"/>
                    </a:ext>
                  </a:extLst>
                </a:gridCol>
                <a:gridCol w="1319332">
                  <a:extLst>
                    <a:ext uri="{9D8B030D-6E8A-4147-A177-3AD203B41FA5}">
                      <a16:colId xmlns:a16="http://schemas.microsoft.com/office/drawing/2014/main" val="849074227"/>
                    </a:ext>
                  </a:extLst>
                </a:gridCol>
                <a:gridCol w="1913108">
                  <a:extLst>
                    <a:ext uri="{9D8B030D-6E8A-4147-A177-3AD203B41FA5}">
                      <a16:colId xmlns:a16="http://schemas.microsoft.com/office/drawing/2014/main" val="1542211554"/>
                    </a:ext>
                  </a:extLst>
                </a:gridCol>
              </a:tblGrid>
              <a:tr h="681098">
                <a:tc>
                  <a:txBody>
                    <a:bodyPr/>
                    <a:lstStyle/>
                    <a:p>
                      <a:pPr algn="ctr"/>
                      <a:r>
                        <a:rPr lang="en-GB" sz="2000">
                          <a:effectLst/>
                          <a:latin typeface="Times New Roman"/>
                          <a:cs typeface="Times New Roman"/>
                        </a:rPr>
                        <a:t>No of Teachers</a:t>
                      </a:r>
                      <a:endParaRPr lang="en-GB" sz="2000">
                        <a:effectLst/>
                        <a:latin typeface="Times New Roman"/>
                        <a:ea typeface="MS Mincho" panose="02020609040205080304" pitchFamily="49" charset="-128"/>
                        <a:cs typeface="Times New Roman"/>
                      </a:endParaRPr>
                    </a:p>
                  </a:txBody>
                  <a:tcPr marL="68580" marR="68580" marT="0" marB="0"/>
                </a:tc>
                <a:tc>
                  <a:txBody>
                    <a:bodyPr/>
                    <a:lstStyle/>
                    <a:p>
                      <a:pPr algn="ctr"/>
                      <a:r>
                        <a:rPr lang="en-GB" sz="2000">
                          <a:effectLst/>
                          <a:latin typeface="Times New Roman"/>
                          <a:cs typeface="Times New Roman"/>
                        </a:rPr>
                        <a:t>Funding Apr 2024</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r>
                        <a:rPr lang="en-GB" sz="2000">
                          <a:effectLst/>
                          <a:latin typeface="Times New Roman"/>
                          <a:cs typeface="Times New Roman"/>
                        </a:rPr>
                        <a:t>Total Costs</a:t>
                      </a:r>
                      <a:endParaRPr lang="en-GB" sz="2000">
                        <a:effectLst/>
                        <a:latin typeface="Times New Roman"/>
                        <a:ea typeface="MS Mincho" panose="02020609040205080304" pitchFamily="49" charset="-128"/>
                        <a:cs typeface="Times New Roman"/>
                      </a:endParaRPr>
                    </a:p>
                  </a:txBody>
                  <a:tcPr marL="68580" marR="68580" marT="0" marB="0"/>
                </a:tc>
                <a:tc>
                  <a:txBody>
                    <a:bodyPr/>
                    <a:lstStyle/>
                    <a:p>
                      <a:pPr algn="ctr"/>
                      <a:r>
                        <a:rPr lang="en-US" sz="2000">
                          <a:effectLst/>
                          <a:latin typeface="Times New Roman"/>
                          <a:cs typeface="Times New Roman"/>
                        </a:rPr>
                        <a:t>Year 2024 Carry Over</a:t>
                      </a:r>
                      <a:endParaRPr lang="en-GB" sz="2000">
                        <a:effectLst/>
                        <a:latin typeface="Times New Roman"/>
                        <a:ea typeface="MS Mincho" panose="02020609040205080304" pitchFamily="49" charset="-128"/>
                        <a:cs typeface="Times New Roman"/>
                      </a:endParaRPr>
                    </a:p>
                  </a:txBody>
                  <a:tcPr marL="68580" marR="68580" marT="0" marB="0"/>
                </a:tc>
                <a:extLst>
                  <a:ext uri="{0D108BD9-81ED-4DB2-BD59-A6C34878D82A}">
                    <a16:rowId xmlns:a16="http://schemas.microsoft.com/office/drawing/2014/main" val="3948640656"/>
                  </a:ext>
                </a:extLst>
              </a:tr>
              <a:tr h="1456793">
                <a:tc>
                  <a:txBody>
                    <a:bodyPr/>
                    <a:lstStyle/>
                    <a:p>
                      <a:pPr algn="ctr"/>
                      <a:r>
                        <a:rPr lang="en-GB" sz="2000">
                          <a:effectLst/>
                          <a:latin typeface="Times New Roman"/>
                          <a:cs typeface="Times New Roman"/>
                        </a:rPr>
                        <a:t>23</a:t>
                      </a:r>
                      <a:endParaRPr lang="en-GB" sz="2000">
                        <a:effectLst/>
                        <a:latin typeface="Times New Roman"/>
                        <a:ea typeface="MS Mincho" panose="02020609040205080304" pitchFamily="49" charset="-128"/>
                        <a:cs typeface="Times New Roman"/>
                      </a:endParaRPr>
                    </a:p>
                  </a:txBody>
                  <a:tcPr marL="68580" marR="68580" marT="0" marB="0"/>
                </a:tc>
                <a:tc>
                  <a:txBody>
                    <a:bodyPr/>
                    <a:lstStyle/>
                    <a:p>
                      <a:pPr algn="ctr"/>
                      <a:r>
                        <a:rPr lang="en-GB" sz="2000">
                          <a:effectLst/>
                          <a:latin typeface="Times New Roman"/>
                          <a:cs typeface="Times New Roman"/>
                        </a:rPr>
                        <a:t>£1, 509,642</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r>
                        <a:rPr lang="en-GB" sz="2000">
                          <a:effectLst/>
                          <a:latin typeface="Times New Roman"/>
                          <a:cs typeface="Times New Roman"/>
                        </a:rPr>
                        <a:t>£1,311,066</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r>
                        <a:rPr lang="en-GB" sz="2000">
                          <a:effectLst/>
                          <a:latin typeface="Times New Roman"/>
                          <a:cs typeface="Times New Roman"/>
                        </a:rPr>
                        <a:t>+£198,576</a:t>
                      </a:r>
                      <a:endParaRPr lang="en-GB" sz="2000">
                        <a:effectLst/>
                        <a:latin typeface="Times New Roman" panose="02020603050405020304" pitchFamily="18" charset="0"/>
                        <a:cs typeface="Times New Roman" panose="02020603050405020304" pitchFamily="18" charset="0"/>
                      </a:endParaRPr>
                    </a:p>
                    <a:p>
                      <a:pPr algn="ctr"/>
                      <a:r>
                        <a:rPr lang="en-GB" sz="2000">
                          <a:effectLst/>
                          <a:latin typeface="Times New Roman"/>
                          <a:cs typeface="Times New Roman"/>
                        </a:rPr>
                        <a:t> (Surplus Accrued from previous years)</a:t>
                      </a:r>
                      <a:endParaRPr lang="en-GB" sz="2000">
                        <a:effectLst/>
                        <a:latin typeface="Times New Roman"/>
                        <a:ea typeface="MS Mincho" panose="02020609040205080304" pitchFamily="49" charset="-128"/>
                        <a:cs typeface="Times New Roman"/>
                      </a:endParaRPr>
                    </a:p>
                  </a:txBody>
                  <a:tcPr marL="68580" marR="68580" marT="0" marB="0"/>
                </a:tc>
                <a:extLst>
                  <a:ext uri="{0D108BD9-81ED-4DB2-BD59-A6C34878D82A}">
                    <a16:rowId xmlns:a16="http://schemas.microsoft.com/office/drawing/2014/main" val="150024739"/>
                  </a:ext>
                </a:extLst>
              </a:tr>
            </a:tbl>
          </a:graphicData>
        </a:graphic>
      </p:graphicFrame>
      <p:sp>
        <p:nvSpPr>
          <p:cNvPr id="12" name="Rectangle 3">
            <a:extLst>
              <a:ext uri="{FF2B5EF4-FFF2-40B4-BE49-F238E27FC236}">
                <a16:creationId xmlns:a16="http://schemas.microsoft.com/office/drawing/2014/main" id="{FD5E3040-89A5-030A-529D-ACDE2DBBC0A1}"/>
              </a:ext>
            </a:extLst>
          </p:cNvPr>
          <p:cNvSpPr>
            <a:spLocks noChangeArrowheads="1"/>
          </p:cNvSpPr>
          <p:nvPr/>
        </p:nvSpPr>
        <p:spPr bwMode="auto">
          <a:xfrm>
            <a:off x="838200" y="1644521"/>
            <a:ext cx="2010487"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600" b="1" i="0" u="none" strike="noStrike" cap="none" normalizeH="0" baseline="0">
                <a:ln>
                  <a:noFill/>
                </a:ln>
                <a:solidFill>
                  <a:schemeClr val="tx1"/>
                </a:solidFill>
                <a:effectLst/>
                <a:latin typeface="Times New Roman" panose="02020603050405020304" pitchFamily="18" charset="0"/>
                <a:ea typeface="MS Mincho" panose="02020609040205080304" pitchFamily="49" charset="-128"/>
                <a:cs typeface="Times New Roman" panose="02020603050405020304" pitchFamily="18" charset="0"/>
              </a:rPr>
              <a:t>LMS Budget</a:t>
            </a:r>
            <a:endParaRPr kumimoji="0" lang="en-GB" altLang="en-US" sz="26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3" name="Table 12">
            <a:extLst>
              <a:ext uri="{FF2B5EF4-FFF2-40B4-BE49-F238E27FC236}">
                <a16:creationId xmlns:a16="http://schemas.microsoft.com/office/drawing/2014/main" id="{83497128-E0DD-D536-A55E-7D50D665F2BE}"/>
              </a:ext>
            </a:extLst>
          </p:cNvPr>
          <p:cNvGraphicFramePr>
            <a:graphicFrameLocks noGrp="1"/>
          </p:cNvGraphicFramePr>
          <p:nvPr>
            <p:extLst>
              <p:ext uri="{D42A27DB-BD31-4B8C-83A1-F6EECF244321}">
                <p14:modId xmlns:p14="http://schemas.microsoft.com/office/powerpoint/2010/main" val="3894398769"/>
              </p:ext>
            </p:extLst>
          </p:nvPr>
        </p:nvGraphicFramePr>
        <p:xfrm>
          <a:off x="8188951" y="2968239"/>
          <a:ext cx="2717946" cy="1467686"/>
        </p:xfrm>
        <a:graphic>
          <a:graphicData uri="http://schemas.openxmlformats.org/drawingml/2006/table">
            <a:tbl>
              <a:tblPr firstRow="1" firstCol="1" bandRow="1">
                <a:tableStyleId>{5C22544A-7EE6-4342-B048-85BDC9FD1C3A}</a:tableStyleId>
              </a:tblPr>
              <a:tblGrid>
                <a:gridCol w="2717946">
                  <a:extLst>
                    <a:ext uri="{9D8B030D-6E8A-4147-A177-3AD203B41FA5}">
                      <a16:colId xmlns:a16="http://schemas.microsoft.com/office/drawing/2014/main" val="1530227791"/>
                    </a:ext>
                  </a:extLst>
                </a:gridCol>
              </a:tblGrid>
              <a:tr h="464966">
                <a:tc>
                  <a:txBody>
                    <a:bodyPr/>
                    <a:lstStyle/>
                    <a:p>
                      <a:pPr algn="ctr"/>
                      <a:r>
                        <a:rPr lang="en-GB" sz="2000">
                          <a:effectLst/>
                          <a:latin typeface="Times New Roman"/>
                          <a:cs typeface="Times New Roman"/>
                        </a:rPr>
                        <a:t>Closing Balance</a:t>
                      </a:r>
                      <a:endParaRPr lang="en-GB" sz="2000">
                        <a:effectLst/>
                        <a:latin typeface="Times New Roman"/>
                        <a:ea typeface="MS Mincho" panose="02020609040205080304" pitchFamily="49" charset="-128"/>
                        <a:cs typeface="Times New Roman"/>
                      </a:endParaRPr>
                    </a:p>
                  </a:txBody>
                  <a:tcPr marL="68580" marR="68580" marT="0" marB="0"/>
                </a:tc>
                <a:extLst>
                  <a:ext uri="{0D108BD9-81ED-4DB2-BD59-A6C34878D82A}">
                    <a16:rowId xmlns:a16="http://schemas.microsoft.com/office/drawing/2014/main" val="2623556121"/>
                  </a:ext>
                </a:extLst>
              </a:tr>
              <a:tr h="1002720">
                <a:tc>
                  <a:txBody>
                    <a:bodyPr/>
                    <a:lstStyle/>
                    <a:p>
                      <a:pPr algn="ctr"/>
                      <a:r>
                        <a:rPr lang="en-GB" sz="2000" dirty="0">
                          <a:solidFill>
                            <a:schemeClr val="bg1"/>
                          </a:solidFill>
                          <a:effectLst/>
                          <a:latin typeface="Times New Roman"/>
                          <a:cs typeface="Times New Roman"/>
                        </a:rPr>
                        <a:t>£12701 (Aug 25)</a:t>
                      </a:r>
                      <a:endParaRPr lang="en-GB" sz="2000" dirty="0">
                        <a:solidFill>
                          <a:schemeClr val="bg1"/>
                        </a:solidFill>
                        <a:effectLst/>
                        <a:latin typeface="Times New Roman"/>
                        <a:ea typeface="MS Mincho" panose="02020609040205080304" pitchFamily="49" charset="-128"/>
                        <a:cs typeface="Times New Roman"/>
                      </a:endParaRPr>
                    </a:p>
                  </a:txBody>
                  <a:tcPr marL="68580" marR="68580" marT="0" marB="0">
                    <a:solidFill>
                      <a:srgbClr val="CFD5EA"/>
                    </a:solidFill>
                  </a:tcPr>
                </a:tc>
                <a:extLst>
                  <a:ext uri="{0D108BD9-81ED-4DB2-BD59-A6C34878D82A}">
                    <a16:rowId xmlns:a16="http://schemas.microsoft.com/office/drawing/2014/main" val="105520681"/>
                  </a:ext>
                </a:extLst>
              </a:tr>
            </a:tbl>
          </a:graphicData>
        </a:graphic>
      </p:graphicFrame>
      <p:sp>
        <p:nvSpPr>
          <p:cNvPr id="14" name="Rectangle 3">
            <a:extLst>
              <a:ext uri="{FF2B5EF4-FFF2-40B4-BE49-F238E27FC236}">
                <a16:creationId xmlns:a16="http://schemas.microsoft.com/office/drawing/2014/main" id="{2A8660DF-B5FD-A53C-7A95-1184CA858FB6}"/>
              </a:ext>
            </a:extLst>
          </p:cNvPr>
          <p:cNvSpPr>
            <a:spLocks noChangeArrowheads="1"/>
          </p:cNvSpPr>
          <p:nvPr/>
        </p:nvSpPr>
        <p:spPr bwMode="auto">
          <a:xfrm>
            <a:off x="8188951" y="1467550"/>
            <a:ext cx="3307316"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r>
              <a:rPr lang="en-US" sz="2600" b="1">
                <a:effectLst/>
                <a:latin typeface="Times New Roman" panose="02020603050405020304" pitchFamily="18" charset="0"/>
                <a:ea typeface="MS Mincho" panose="02020609040205080304" pitchFamily="49" charset="-128"/>
                <a:cs typeface="Times New Roman" panose="02020603050405020304" pitchFamily="18" charset="0"/>
              </a:rPr>
              <a:t>Private School Funds </a:t>
            </a:r>
          </a:p>
          <a:p>
            <a:r>
              <a:rPr lang="en-US" sz="2600" b="1">
                <a:effectLst/>
                <a:latin typeface="Times New Roman" panose="02020603050405020304" pitchFamily="18" charset="0"/>
                <a:ea typeface="MS Mincho" panose="02020609040205080304" pitchFamily="49" charset="-128"/>
                <a:cs typeface="Times New Roman" panose="02020603050405020304" pitchFamily="18" charset="0"/>
              </a:rPr>
              <a:t>Account Balance</a:t>
            </a:r>
            <a:endParaRPr lang="en-GB" sz="260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15" name="Rectangle 3">
            <a:extLst>
              <a:ext uri="{FF2B5EF4-FFF2-40B4-BE49-F238E27FC236}">
                <a16:creationId xmlns:a16="http://schemas.microsoft.com/office/drawing/2014/main" id="{D34F5C01-9FB7-B7B3-F5B9-BA43E485797C}"/>
              </a:ext>
            </a:extLst>
          </p:cNvPr>
          <p:cNvSpPr>
            <a:spLocks noChangeArrowheads="1"/>
          </p:cNvSpPr>
          <p:nvPr/>
        </p:nvSpPr>
        <p:spPr bwMode="auto">
          <a:xfrm>
            <a:off x="217393" y="5382326"/>
            <a:ext cx="1175721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2400">
                <a:effectLst/>
                <a:latin typeface="Times New Roman" panose="02020603050405020304" pitchFamily="18" charset="0"/>
                <a:ea typeface="MS Mincho" panose="02020609040205080304" pitchFamily="49" charset="-128"/>
                <a:cs typeface="Times New Roman" panose="02020603050405020304" pitchFamily="18" charset="0"/>
              </a:rPr>
              <a:t>Includes all monies received as well as School Funds Raised. Transfers are made from this account into the school’s LMS account periodically.</a:t>
            </a:r>
            <a:endParaRPr lang="en-GB" sz="240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35111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Freeform: Shape 10">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Arc 12">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D71B270-BA99-F076-08F9-4E452D709117}"/>
              </a:ext>
            </a:extLst>
          </p:cNvPr>
          <p:cNvSpPr>
            <a:spLocks noGrp="1"/>
          </p:cNvSpPr>
          <p:nvPr>
            <p:ph type="title"/>
          </p:nvPr>
        </p:nvSpPr>
        <p:spPr>
          <a:xfrm>
            <a:off x="838201" y="479493"/>
            <a:ext cx="5257800" cy="1325563"/>
          </a:xfrm>
        </p:spPr>
        <p:txBody>
          <a:bodyPr>
            <a:normAutofit/>
          </a:bodyPr>
          <a:lstStyle/>
          <a:p>
            <a:r>
              <a:rPr lang="en-GB" b="1" i="1">
                <a:latin typeface="Times New Roman" panose="02020603050405020304" pitchFamily="18" charset="0"/>
                <a:cs typeface="Times New Roman" panose="02020603050405020304" pitchFamily="18" charset="0"/>
              </a:rPr>
              <a:t>Attendance</a:t>
            </a:r>
          </a:p>
        </p:txBody>
      </p:sp>
      <p:sp>
        <p:nvSpPr>
          <p:cNvPr id="3" name="Content Placeholder 2">
            <a:extLst>
              <a:ext uri="{FF2B5EF4-FFF2-40B4-BE49-F238E27FC236}">
                <a16:creationId xmlns:a16="http://schemas.microsoft.com/office/drawing/2014/main" id="{0CF09031-434C-EA86-7D9B-50F94F5DE328}"/>
              </a:ext>
            </a:extLst>
          </p:cNvPr>
          <p:cNvSpPr>
            <a:spLocks noGrp="1"/>
          </p:cNvSpPr>
          <p:nvPr>
            <p:ph idx="1"/>
          </p:nvPr>
        </p:nvSpPr>
        <p:spPr>
          <a:xfrm>
            <a:off x="838201" y="1984443"/>
            <a:ext cx="5257800" cy="4192520"/>
          </a:xfrm>
        </p:spPr>
        <p:txBody>
          <a:bodyPr>
            <a:normAutofit/>
          </a:bodyPr>
          <a:lstStyle/>
          <a:p>
            <a:r>
              <a:rPr lang="en-GB" sz="1500" dirty="0">
                <a:effectLst/>
                <a:latin typeface="Times New Roman" panose="02020603050405020304" pitchFamily="18" charset="0"/>
                <a:ea typeface="MS Mincho" panose="02020609040205080304" pitchFamily="49" charset="-128"/>
                <a:cs typeface="Times New Roman" panose="02020603050405020304" pitchFamily="18" charset="0"/>
              </a:rPr>
              <a:t>Overall attendance has been good </a:t>
            </a:r>
            <a:r>
              <a:rPr lang="en-GB" sz="1500" i="1" dirty="0">
                <a:effectLst/>
                <a:latin typeface="Times New Roman" panose="02020603050405020304" pitchFamily="18" charset="0"/>
                <a:ea typeface="MS Mincho" panose="02020609040205080304" pitchFamily="49" charset="-128"/>
                <a:cs typeface="Times New Roman" panose="02020603050405020304" pitchFamily="18" charset="0"/>
              </a:rPr>
              <a:t>(see below) </a:t>
            </a:r>
            <a:r>
              <a:rPr lang="en-GB" sz="1500" dirty="0">
                <a:effectLst/>
                <a:latin typeface="Times New Roman" panose="02020603050405020304" pitchFamily="18" charset="0"/>
                <a:ea typeface="MS Mincho" panose="02020609040205080304" pitchFamily="49" charset="-128"/>
                <a:cs typeface="Times New Roman" panose="02020603050405020304" pitchFamily="18" charset="0"/>
              </a:rPr>
              <a:t>and is regularly checked by the Educational Welfare Officer who may contact a parent/guardian if attendance falls below 85%. </a:t>
            </a:r>
          </a:p>
          <a:p>
            <a:endParaRPr lang="en-GB" sz="1500" dirty="0">
              <a:latin typeface="Times New Roman" panose="02020603050405020304" pitchFamily="18" charset="0"/>
              <a:ea typeface="MS Mincho" panose="02020609040205080304" pitchFamily="49" charset="-128"/>
              <a:cs typeface="Times New Roman" panose="02020603050405020304" pitchFamily="18" charset="0"/>
            </a:endParaRPr>
          </a:p>
          <a:p>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500" dirty="0">
              <a:latin typeface="Times New Roman" panose="02020603050405020304" pitchFamily="18" charset="0"/>
              <a:ea typeface="MS Mincho" panose="02020609040205080304" pitchFamily="49" charset="-128"/>
              <a:cs typeface="Times New Roman" panose="02020603050405020304" pitchFamily="18" charset="0"/>
            </a:endParaRPr>
          </a:p>
          <a:p>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500" dirty="0">
              <a:latin typeface="Times New Roman" panose="02020603050405020304" pitchFamily="18" charset="0"/>
              <a:ea typeface="MS Mincho" panose="02020609040205080304" pitchFamily="49" charset="-128"/>
              <a:cs typeface="Times New Roman" panose="02020603050405020304" pitchFamily="18" charset="0"/>
            </a:endParaRPr>
          </a:p>
          <a:p>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Attendance levels dipped due to the continued presence of Covid, circulation of several stomach and respiratory illness and some </a:t>
            </a:r>
            <a:r>
              <a:rPr lang="en-US" sz="1500" dirty="0" err="1">
                <a:effectLst/>
                <a:latin typeface="Times New Roman" panose="02020603050405020304" pitchFamily="18" charset="0"/>
                <a:ea typeface="MS Mincho" panose="02020609040205080304" pitchFamily="49" charset="-128"/>
                <a:cs typeface="Times New Roman" panose="02020603050405020304" pitchFamily="18" charset="0"/>
              </a:rPr>
              <a:t>unauthorised</a:t>
            </a: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 absences as several children were removed from school for family holidays during term time. The significant majority of children have attendance above 95%.</a:t>
            </a:r>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500" dirty="0">
              <a:latin typeface="Times New Roman" panose="02020603050405020304" pitchFamily="18" charset="0"/>
              <a:cs typeface="Times New Roman" panose="02020603050405020304" pitchFamily="18" charset="0"/>
            </a:endParaRPr>
          </a:p>
          <a:p>
            <a:endParaRPr lang="en-GB" sz="1500"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BBB4445E-396E-7E97-56B7-27D231FFA3B8}"/>
              </a:ext>
            </a:extLst>
          </p:cNvPr>
          <p:cNvGraphicFramePr>
            <a:graphicFrameLocks noGrp="1"/>
          </p:cNvGraphicFramePr>
          <p:nvPr>
            <p:extLst>
              <p:ext uri="{D42A27DB-BD31-4B8C-83A1-F6EECF244321}">
                <p14:modId xmlns:p14="http://schemas.microsoft.com/office/powerpoint/2010/main" val="2479844146"/>
              </p:ext>
            </p:extLst>
          </p:nvPr>
        </p:nvGraphicFramePr>
        <p:xfrm>
          <a:off x="6541053" y="1964492"/>
          <a:ext cx="4777382" cy="2756309"/>
        </p:xfrm>
        <a:graphic>
          <a:graphicData uri="http://schemas.openxmlformats.org/drawingml/2006/table">
            <a:tbl>
              <a:tblPr firstRow="1" firstCol="1" bandRow="1">
                <a:tableStyleId>{5C22544A-7EE6-4342-B048-85BDC9FD1C3A}</a:tableStyleId>
              </a:tblPr>
              <a:tblGrid>
                <a:gridCol w="1464270">
                  <a:extLst>
                    <a:ext uri="{9D8B030D-6E8A-4147-A177-3AD203B41FA5}">
                      <a16:colId xmlns:a16="http://schemas.microsoft.com/office/drawing/2014/main" val="3709005285"/>
                    </a:ext>
                  </a:extLst>
                </a:gridCol>
                <a:gridCol w="1134466">
                  <a:extLst>
                    <a:ext uri="{9D8B030D-6E8A-4147-A177-3AD203B41FA5}">
                      <a16:colId xmlns:a16="http://schemas.microsoft.com/office/drawing/2014/main" val="590871594"/>
                    </a:ext>
                  </a:extLst>
                </a:gridCol>
                <a:gridCol w="1134466">
                  <a:extLst>
                    <a:ext uri="{9D8B030D-6E8A-4147-A177-3AD203B41FA5}">
                      <a16:colId xmlns:a16="http://schemas.microsoft.com/office/drawing/2014/main" val="2425226862"/>
                    </a:ext>
                  </a:extLst>
                </a:gridCol>
                <a:gridCol w="1044180">
                  <a:extLst>
                    <a:ext uri="{9D8B030D-6E8A-4147-A177-3AD203B41FA5}">
                      <a16:colId xmlns:a16="http://schemas.microsoft.com/office/drawing/2014/main" val="2816185644"/>
                    </a:ext>
                  </a:extLst>
                </a:gridCol>
              </a:tblGrid>
              <a:tr h="1352151">
                <a:tc gridSpan="3">
                  <a:txBody>
                    <a:bodyPr/>
                    <a:lstStyle/>
                    <a:p>
                      <a:pPr algn="ctr"/>
                      <a:r>
                        <a:rPr lang="en-GB" sz="2800">
                          <a:effectLst/>
                          <a:latin typeface="Times New Roman"/>
                          <a:cs typeface="Times New Roman"/>
                        </a:rPr>
                        <a:t>Percentage of Attendance</a:t>
                      </a:r>
                    </a:p>
                    <a:p>
                      <a:pPr algn="ctr"/>
                      <a:endParaRPr lang="en-GB" sz="2800">
                        <a:effectLst/>
                        <a:latin typeface="Times New Roman"/>
                        <a:ea typeface="MS Mincho" panose="02020609040205080304" pitchFamily="49" charset="-128"/>
                        <a:cs typeface="Times New Roman"/>
                      </a:endParaRPr>
                    </a:p>
                  </a:txBody>
                  <a:tcPr marL="97511" marR="97511" marT="0" marB="0"/>
                </a:tc>
                <a:tc hMerge="1">
                  <a:txBody>
                    <a:bodyPr/>
                    <a:lstStyle/>
                    <a:p>
                      <a:endParaRPr lang="en-GB"/>
                    </a:p>
                  </a:txBody>
                  <a:tcPr/>
                </a:tc>
                <a:tc hMerge="1">
                  <a:txBody>
                    <a:bodyPr/>
                    <a:lstStyle/>
                    <a:p>
                      <a:endParaRPr/>
                    </a:p>
                  </a:txBody>
                  <a:tcPr marL="68580" marR="68580" marT="0" marB="0"/>
                </a:tc>
                <a:tc>
                  <a:txBody>
                    <a:bodyPr/>
                    <a:lstStyle/>
                    <a:p>
                      <a:pPr lvl="0" algn="ctr">
                        <a:buNone/>
                      </a:pPr>
                      <a:endParaRPr lang="en-GB" sz="2800">
                        <a:effectLst/>
                        <a:latin typeface="Times New Roman"/>
                        <a:cs typeface="Times New Roman"/>
                      </a:endParaRPr>
                    </a:p>
                  </a:txBody>
                  <a:tcPr marL="97511" marR="97511" marT="0" marB="0"/>
                </a:tc>
                <a:extLst>
                  <a:ext uri="{0D108BD9-81ED-4DB2-BD59-A6C34878D82A}">
                    <a16:rowId xmlns:a16="http://schemas.microsoft.com/office/drawing/2014/main" val="3914433113"/>
                  </a:ext>
                </a:extLst>
              </a:tr>
              <a:tr h="918770">
                <a:tc rowSpan="2">
                  <a:txBody>
                    <a:bodyPr/>
                    <a:lstStyle/>
                    <a:p>
                      <a:pPr algn="ctr"/>
                      <a:endParaRPr lang="en-GB" sz="2800">
                        <a:effectLst/>
                        <a:latin typeface="Times New Roman"/>
                        <a:cs typeface="Times New Roman"/>
                      </a:endParaRPr>
                    </a:p>
                  </a:txBody>
                  <a:tcPr marL="97511" marR="97511" marT="0" marB="0"/>
                </a:tc>
                <a:tc>
                  <a:txBody>
                    <a:bodyPr/>
                    <a:lstStyle/>
                    <a:p>
                      <a:pPr algn="ctr"/>
                      <a:r>
                        <a:rPr lang="en-GB" sz="2800">
                          <a:effectLst/>
                          <a:latin typeface="Times New Roman"/>
                          <a:cs typeface="Times New Roman"/>
                        </a:rPr>
                        <a:t>2022-23</a:t>
                      </a:r>
                      <a:endParaRPr lang="en-GB" sz="2800">
                        <a:effectLst/>
                        <a:latin typeface="Times New Roman"/>
                        <a:ea typeface="MS Mincho" panose="02020609040205080304" pitchFamily="49" charset="-128"/>
                        <a:cs typeface="Times New Roman"/>
                      </a:endParaRPr>
                    </a:p>
                  </a:txBody>
                  <a:tcPr marL="97511" marR="97511" marT="0" marB="0"/>
                </a:tc>
                <a:tc>
                  <a:txBody>
                    <a:bodyPr/>
                    <a:lstStyle/>
                    <a:p>
                      <a:pPr algn="ctr"/>
                      <a:r>
                        <a:rPr lang="en-GB" sz="2800">
                          <a:effectLst/>
                          <a:latin typeface="Times New Roman"/>
                          <a:cs typeface="Times New Roman"/>
                        </a:rPr>
                        <a:t>2023-24</a:t>
                      </a:r>
                      <a:endParaRPr lang="en-GB" sz="2800">
                        <a:effectLst/>
                        <a:latin typeface="Times New Roman"/>
                        <a:ea typeface="MS Mincho" panose="02020609040205080304" pitchFamily="49" charset="-128"/>
                        <a:cs typeface="Times New Roman"/>
                      </a:endParaRPr>
                    </a:p>
                  </a:txBody>
                  <a:tcPr marL="97511" marR="97511" marT="0" marB="0"/>
                </a:tc>
                <a:tc>
                  <a:txBody>
                    <a:bodyPr/>
                    <a:lstStyle/>
                    <a:p>
                      <a:pPr lvl="0" algn="ctr">
                        <a:buNone/>
                      </a:pPr>
                      <a:r>
                        <a:rPr lang="en-GB" sz="2800">
                          <a:effectLst/>
                          <a:latin typeface="Times New Roman"/>
                          <a:cs typeface="Times New Roman"/>
                        </a:rPr>
                        <a:t>24-25</a:t>
                      </a:r>
                    </a:p>
                  </a:txBody>
                  <a:tcPr marL="97511" marR="97511" marT="0" marB="0">
                    <a:solidFill>
                      <a:srgbClr val="00B050"/>
                    </a:solidFill>
                  </a:tcPr>
                </a:tc>
                <a:extLst>
                  <a:ext uri="{0D108BD9-81ED-4DB2-BD59-A6C34878D82A}">
                    <a16:rowId xmlns:a16="http://schemas.microsoft.com/office/drawing/2014/main" val="4053662789"/>
                  </a:ext>
                </a:extLst>
              </a:tr>
              <a:tr h="485388">
                <a:tc vMerge="1">
                  <a:txBody>
                    <a:bodyPr/>
                    <a:lstStyle/>
                    <a:p>
                      <a:endParaRPr lang="en-US"/>
                    </a:p>
                  </a:txBody>
                  <a:tcPr marL="68580" marR="68580" marT="0" marB="0"/>
                </a:tc>
                <a:tc>
                  <a:txBody>
                    <a:bodyPr/>
                    <a:lstStyle/>
                    <a:p>
                      <a:pPr algn="ctr"/>
                      <a:r>
                        <a:rPr lang="en-GB" sz="2800">
                          <a:effectLst/>
                          <a:latin typeface="Times New Roman"/>
                          <a:cs typeface="Times New Roman"/>
                        </a:rPr>
                        <a:t>88%</a:t>
                      </a:r>
                      <a:endParaRPr lang="en-GB" sz="2800">
                        <a:effectLst/>
                        <a:latin typeface="Times New Roman"/>
                        <a:ea typeface="MS Mincho" panose="02020609040205080304" pitchFamily="49" charset="-128"/>
                        <a:cs typeface="Times New Roman"/>
                      </a:endParaRPr>
                    </a:p>
                  </a:txBody>
                  <a:tcPr marL="97511" marR="97511" marT="0" marB="0"/>
                </a:tc>
                <a:tc>
                  <a:txBody>
                    <a:bodyPr/>
                    <a:lstStyle/>
                    <a:p>
                      <a:pPr algn="ctr"/>
                      <a:r>
                        <a:rPr lang="en-GB" sz="2800">
                          <a:effectLst/>
                          <a:latin typeface="Times New Roman"/>
                          <a:cs typeface="Times New Roman"/>
                        </a:rPr>
                        <a:t>89%</a:t>
                      </a:r>
                      <a:endParaRPr lang="en-GB" sz="2800">
                        <a:effectLst/>
                        <a:latin typeface="Times New Roman"/>
                        <a:ea typeface="MS Mincho" panose="02020609040205080304" pitchFamily="49" charset="-128"/>
                        <a:cs typeface="Times New Roman"/>
                      </a:endParaRPr>
                    </a:p>
                  </a:txBody>
                  <a:tcPr marL="97511" marR="97511" marT="0" marB="0"/>
                </a:tc>
                <a:tc>
                  <a:txBody>
                    <a:bodyPr/>
                    <a:lstStyle/>
                    <a:p>
                      <a:pPr lvl="0" algn="ctr">
                        <a:buNone/>
                      </a:pPr>
                      <a:r>
                        <a:rPr lang="en-GB" sz="2800">
                          <a:effectLst/>
                          <a:latin typeface="Times New Roman"/>
                          <a:cs typeface="Times New Roman"/>
                        </a:rPr>
                        <a:t>91%</a:t>
                      </a:r>
                    </a:p>
                  </a:txBody>
                  <a:tcPr marL="97511" marR="97511" marT="0" marB="0">
                    <a:solidFill>
                      <a:srgbClr val="00B050"/>
                    </a:solidFill>
                  </a:tcPr>
                </a:tc>
                <a:extLst>
                  <a:ext uri="{0D108BD9-81ED-4DB2-BD59-A6C34878D82A}">
                    <a16:rowId xmlns:a16="http://schemas.microsoft.com/office/drawing/2014/main" val="2329625116"/>
                  </a:ext>
                </a:extLst>
              </a:tr>
            </a:tbl>
          </a:graphicData>
        </a:graphic>
      </p:graphicFrame>
    </p:spTree>
    <p:extLst>
      <p:ext uri="{BB962C8B-B14F-4D97-AF65-F5344CB8AC3E}">
        <p14:creationId xmlns:p14="http://schemas.microsoft.com/office/powerpoint/2010/main" val="2103700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4866E956-99CB-C628-7A59-3AD22BE2F7ED}"/>
              </a:ext>
            </a:extLst>
          </p:cNvPr>
          <p:cNvSpPr>
            <a:spLocks noGrp="1"/>
          </p:cNvSpPr>
          <p:nvPr>
            <p:ph type="title"/>
          </p:nvPr>
        </p:nvSpPr>
        <p:spPr>
          <a:xfrm>
            <a:off x="714863" y="-124972"/>
            <a:ext cx="10515599" cy="1325563"/>
          </a:xfrm>
        </p:spPr>
        <p:txBody>
          <a:bodyPr>
            <a:normAutofit/>
          </a:bodyPr>
          <a:lstStyle/>
          <a:p>
            <a:r>
              <a:rPr lang="en-GB" b="1" i="1" dirty="0">
                <a:latin typeface="Times New Roman" panose="02020603050405020304" pitchFamily="18" charset="0"/>
                <a:cs typeface="Times New Roman" panose="02020603050405020304" pitchFamily="18" charset="0"/>
              </a:rPr>
              <a:t>Enrolment</a:t>
            </a:r>
            <a:r>
              <a:rPr lang="en-GB" b="1" dirty="0">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2CF6DEDE-157F-779B-ED9D-43BDB2076149}"/>
              </a:ext>
            </a:extLst>
          </p:cNvPr>
          <p:cNvSpPr>
            <a:spLocks noGrp="1"/>
          </p:cNvSpPr>
          <p:nvPr>
            <p:ph idx="1"/>
          </p:nvPr>
        </p:nvSpPr>
        <p:spPr>
          <a:xfrm>
            <a:off x="838200" y="1825625"/>
            <a:ext cx="5393361" cy="4351338"/>
          </a:xfrm>
        </p:spPr>
        <p:txBody>
          <a:bodyPr>
            <a:normAutofit/>
          </a:bodyPr>
          <a:lstStyle/>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endParaRPr kumimoji="0" lang="en-GB" b="0" i="0" u="none" strike="noStrike" kern="1200" cap="none" spc="0" normalizeH="0" baseline="0" noProof="0">
              <a:ln>
                <a:noFill/>
              </a:ln>
              <a:effectLst/>
              <a:uLnTx/>
              <a:uFillTx/>
              <a:latin typeface="Calibri" panose="020F0502020204030204" pitchFamily="34" charset="0"/>
              <a:ea typeface="Cambria" panose="02040503050406030204" pitchFamily="18" charset="0"/>
              <a:cs typeface="Calibri" panose="020F0502020204030204" pitchFamily="34" charset="0"/>
            </a:endParaRPr>
          </a:p>
          <a:p>
            <a:pPr marL="702900" lvl="1" indent="-342900">
              <a:buFont typeface="Arial" panose="020B0604020202020204" pitchFamily="34" charset="0"/>
              <a:buChar char="•"/>
            </a:pPr>
            <a:endParaRPr lang="en-GB">
              <a:latin typeface="Calibri" panose="020F0502020204030204" pitchFamily="34" charset="0"/>
              <a:cs typeface="Calibri" panose="020F0502020204030204" pitchFamily="34" charset="0"/>
            </a:endParaRPr>
          </a:p>
          <a:p>
            <a:endParaRPr lang="en-GB"/>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5" name="Table 4">
            <a:extLst>
              <a:ext uri="{FF2B5EF4-FFF2-40B4-BE49-F238E27FC236}">
                <a16:creationId xmlns:a16="http://schemas.microsoft.com/office/drawing/2014/main" id="{F80ACB41-C779-5987-FDD7-F44C975FB183}"/>
              </a:ext>
            </a:extLst>
          </p:cNvPr>
          <p:cNvGraphicFramePr>
            <a:graphicFrameLocks noGrp="1"/>
          </p:cNvGraphicFramePr>
          <p:nvPr>
            <p:extLst>
              <p:ext uri="{D42A27DB-BD31-4B8C-83A1-F6EECF244321}">
                <p14:modId xmlns:p14="http://schemas.microsoft.com/office/powerpoint/2010/main" val="4196120692"/>
              </p:ext>
            </p:extLst>
          </p:nvPr>
        </p:nvGraphicFramePr>
        <p:xfrm>
          <a:off x="488084" y="1022094"/>
          <a:ext cx="9481824" cy="5575351"/>
        </p:xfrm>
        <a:graphic>
          <a:graphicData uri="http://schemas.openxmlformats.org/drawingml/2006/table">
            <a:tbl>
              <a:tblPr firstRow="1" firstCol="1" bandRow="1">
                <a:tableStyleId>{5C22544A-7EE6-4342-B048-85BDC9FD1C3A}</a:tableStyleId>
              </a:tblPr>
              <a:tblGrid>
                <a:gridCol w="2023003">
                  <a:extLst>
                    <a:ext uri="{9D8B030D-6E8A-4147-A177-3AD203B41FA5}">
                      <a16:colId xmlns:a16="http://schemas.microsoft.com/office/drawing/2014/main" val="2482501427"/>
                    </a:ext>
                  </a:extLst>
                </a:gridCol>
                <a:gridCol w="1476816">
                  <a:extLst>
                    <a:ext uri="{9D8B030D-6E8A-4147-A177-3AD203B41FA5}">
                      <a16:colId xmlns:a16="http://schemas.microsoft.com/office/drawing/2014/main" val="2657415028"/>
                    </a:ext>
                  </a:extLst>
                </a:gridCol>
                <a:gridCol w="1476816">
                  <a:extLst>
                    <a:ext uri="{9D8B030D-6E8A-4147-A177-3AD203B41FA5}">
                      <a16:colId xmlns:a16="http://schemas.microsoft.com/office/drawing/2014/main" val="3415789194"/>
                    </a:ext>
                  </a:extLst>
                </a:gridCol>
                <a:gridCol w="1476816">
                  <a:extLst>
                    <a:ext uri="{9D8B030D-6E8A-4147-A177-3AD203B41FA5}">
                      <a16:colId xmlns:a16="http://schemas.microsoft.com/office/drawing/2014/main" val="3702011439"/>
                    </a:ext>
                  </a:extLst>
                </a:gridCol>
                <a:gridCol w="1476816">
                  <a:extLst>
                    <a:ext uri="{9D8B030D-6E8A-4147-A177-3AD203B41FA5}">
                      <a16:colId xmlns:a16="http://schemas.microsoft.com/office/drawing/2014/main" val="1213162440"/>
                    </a:ext>
                  </a:extLst>
                </a:gridCol>
                <a:gridCol w="1551557">
                  <a:extLst>
                    <a:ext uri="{9D8B030D-6E8A-4147-A177-3AD203B41FA5}">
                      <a16:colId xmlns:a16="http://schemas.microsoft.com/office/drawing/2014/main" val="4012677835"/>
                    </a:ext>
                  </a:extLst>
                </a:gridCol>
              </a:tblGrid>
              <a:tr h="1689443">
                <a:tc>
                  <a:txBody>
                    <a:bodyPr/>
                    <a:lstStyle/>
                    <a:p>
                      <a:pPr algn="ct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endParaRPr lang="en-GB" sz="1400">
                        <a:effectLst/>
                        <a:latin typeface="Times New Roman" panose="02020603050405020304" pitchFamily="18" charset="0"/>
                        <a:cs typeface="Times New Roman" panose="02020603050405020304" pitchFamily="18" charset="0"/>
                      </a:endParaRPr>
                    </a:p>
                    <a:p>
                      <a:pPr algn="ctr"/>
                      <a:endParaRPr lang="en-GB" sz="1400">
                        <a:effectLst/>
                        <a:latin typeface="Times New Roman" panose="02020603050405020304" pitchFamily="18" charset="0"/>
                        <a:cs typeface="Times New Roman" panose="02020603050405020304" pitchFamily="18" charset="0"/>
                      </a:endParaRPr>
                    </a:p>
                    <a:p>
                      <a:pPr algn="ctr"/>
                      <a:r>
                        <a:rPr lang="en-GB" sz="1400">
                          <a:effectLst/>
                          <a:latin typeface="Times New Roman"/>
                          <a:cs typeface="Times New Roman"/>
                        </a:rPr>
                        <a:t>Number of Children 2021/22 (Oct)</a:t>
                      </a:r>
                    </a:p>
                    <a:p>
                      <a:pPr algn="ctr"/>
                      <a:r>
                        <a:rPr lang="en-GB" sz="1400">
                          <a:effectLst/>
                          <a:latin typeface="Times New Roman"/>
                          <a:cs typeface="Times New Roman"/>
                        </a:rPr>
                        <a:t>(FSM 56%)</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endParaRPr lang="en-GB" sz="1400" dirty="0">
                        <a:effectLst/>
                        <a:latin typeface="Times New Roman" panose="02020603050405020304" pitchFamily="18" charset="0"/>
                        <a:cs typeface="Times New Roman" panose="02020603050405020304" pitchFamily="18" charset="0"/>
                      </a:endParaRPr>
                    </a:p>
                    <a:p>
                      <a:pPr algn="ctr"/>
                      <a:endParaRPr lang="en-GB" sz="1400" dirty="0">
                        <a:effectLst/>
                        <a:latin typeface="Times New Roman" panose="02020603050405020304" pitchFamily="18" charset="0"/>
                        <a:cs typeface="Times New Roman" panose="02020603050405020304" pitchFamily="18" charset="0"/>
                      </a:endParaRPr>
                    </a:p>
                    <a:p>
                      <a:pPr algn="ctr"/>
                      <a:r>
                        <a:rPr lang="en-GB" sz="1400" dirty="0">
                          <a:effectLst/>
                          <a:latin typeface="Times New Roman"/>
                          <a:cs typeface="Times New Roman"/>
                        </a:rPr>
                        <a:t>Number of Children</a:t>
                      </a:r>
                    </a:p>
                    <a:p>
                      <a:pPr algn="ctr"/>
                      <a:r>
                        <a:rPr lang="en-GB" sz="1400" dirty="0">
                          <a:effectLst/>
                          <a:latin typeface="Times New Roman"/>
                          <a:cs typeface="Times New Roman"/>
                        </a:rPr>
                        <a:t>22/23 Oct</a:t>
                      </a:r>
                    </a:p>
                    <a:p>
                      <a:pPr algn="ctr"/>
                      <a:r>
                        <a:rPr lang="en-GB" sz="1400" dirty="0">
                          <a:effectLst/>
                          <a:latin typeface="Times New Roman"/>
                          <a:cs typeface="Times New Roman"/>
                        </a:rPr>
                        <a:t>FSM (53%)</a:t>
                      </a:r>
                      <a:endParaRPr lang="en-GB" sz="1400" dirty="0">
                        <a:effectLst/>
                        <a:latin typeface="Times New Roman"/>
                        <a:ea typeface="MS Mincho" panose="02020609040205080304" pitchFamily="49" charset="-128"/>
                        <a:cs typeface="Times New Roman"/>
                      </a:endParaRPr>
                    </a:p>
                  </a:txBody>
                  <a:tcPr marL="36861" marR="36861" marT="0" marB="0"/>
                </a:tc>
                <a:tc>
                  <a:txBody>
                    <a:bodyPr/>
                    <a:lstStyle/>
                    <a:p>
                      <a:pPr algn="ctr"/>
                      <a:endParaRPr lang="en-GB" sz="1400">
                        <a:effectLst/>
                        <a:latin typeface="Times New Roman" panose="02020603050405020304" pitchFamily="18" charset="0"/>
                        <a:cs typeface="Times New Roman" panose="02020603050405020304" pitchFamily="18" charset="0"/>
                      </a:endParaRPr>
                    </a:p>
                    <a:p>
                      <a:pPr algn="ctr"/>
                      <a:endParaRPr lang="en-GB" sz="1400">
                        <a:effectLst/>
                        <a:latin typeface="Times New Roman" panose="02020603050405020304" pitchFamily="18" charset="0"/>
                        <a:cs typeface="Times New Roman" panose="02020603050405020304" pitchFamily="18" charset="0"/>
                      </a:endParaRPr>
                    </a:p>
                    <a:p>
                      <a:pPr algn="ctr"/>
                      <a:r>
                        <a:rPr lang="en-GB" sz="1400">
                          <a:effectLst/>
                          <a:latin typeface="Times New Roman"/>
                          <a:cs typeface="Times New Roman"/>
                        </a:rPr>
                        <a:t>Number of Children</a:t>
                      </a:r>
                    </a:p>
                    <a:p>
                      <a:pPr algn="ctr"/>
                      <a:r>
                        <a:rPr lang="en-GB" sz="1400">
                          <a:effectLst/>
                          <a:latin typeface="Times New Roman"/>
                          <a:cs typeface="Times New Roman"/>
                        </a:rPr>
                        <a:t>23/24 Oct</a:t>
                      </a:r>
                    </a:p>
                    <a:p>
                      <a:pPr algn="ctr"/>
                      <a:r>
                        <a:rPr lang="en-GB" sz="1400">
                          <a:effectLst/>
                          <a:latin typeface="Times New Roman"/>
                          <a:cs typeface="Times New Roman"/>
                        </a:rPr>
                        <a:t>FSM (54%)</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endParaRPr lang="en-GB" sz="1400">
                        <a:effectLst/>
                        <a:latin typeface="Times New Roman"/>
                        <a:cs typeface="Times New Roman"/>
                      </a:endParaRPr>
                    </a:p>
                    <a:p>
                      <a:pPr lvl="0" algn="ctr">
                        <a:buNone/>
                      </a:pPr>
                      <a:endParaRPr lang="en-GB" sz="1400">
                        <a:effectLst/>
                        <a:latin typeface="Times New Roman"/>
                        <a:cs typeface="Times New Roman"/>
                      </a:endParaRPr>
                    </a:p>
                    <a:p>
                      <a:pPr lvl="0" algn="ctr">
                        <a:buNone/>
                      </a:pPr>
                      <a:r>
                        <a:rPr lang="en-GB" sz="1400">
                          <a:effectLst/>
                          <a:latin typeface="Times New Roman"/>
                          <a:cs typeface="Times New Roman"/>
                        </a:rPr>
                        <a:t>Number of Children</a:t>
                      </a:r>
                      <a:endParaRPr lang="en-GB" sz="1400"/>
                    </a:p>
                    <a:p>
                      <a:pPr lvl="0" algn="ctr">
                        <a:buNone/>
                      </a:pPr>
                      <a:r>
                        <a:rPr lang="en-GB" sz="1400">
                          <a:effectLst/>
                          <a:latin typeface="Times New Roman"/>
                          <a:cs typeface="Times New Roman"/>
                        </a:rPr>
                        <a:t>24/25 Oct</a:t>
                      </a:r>
                      <a:endParaRPr lang="en-GB" sz="1400"/>
                    </a:p>
                    <a:p>
                      <a:pPr lvl="0" algn="ctr">
                        <a:buNone/>
                      </a:pPr>
                      <a:r>
                        <a:rPr lang="en-GB" sz="1400">
                          <a:effectLst/>
                          <a:latin typeface="Times New Roman"/>
                          <a:cs typeface="Times New Roman"/>
                        </a:rPr>
                        <a:t>FSM (53%)</a:t>
                      </a:r>
                      <a:endParaRPr lang="en-GB" sz="1400">
                        <a:effectLst/>
                        <a:latin typeface="Times New Roman"/>
                        <a:ea typeface="MS Mincho"/>
                        <a:cs typeface="Times New Roman"/>
                      </a:endParaRPr>
                    </a:p>
                  </a:txBody>
                  <a:tcPr marL="36861" marR="36861" marT="0" marB="0"/>
                </a:tc>
                <a:tc>
                  <a:txBody>
                    <a:bodyPr/>
                    <a:lstStyle/>
                    <a:p>
                      <a:pPr lvl="0" algn="ctr">
                        <a:buNone/>
                      </a:pPr>
                      <a:endParaRPr lang="en-GB" sz="1400" b="1" i="0" u="none" strike="noStrike" noProof="0">
                        <a:solidFill>
                          <a:srgbClr val="FFFFFF"/>
                        </a:solidFill>
                        <a:effectLst/>
                        <a:latin typeface="Times New Roman"/>
                      </a:endParaRPr>
                    </a:p>
                    <a:p>
                      <a:pPr lvl="0" algn="ctr">
                        <a:buNone/>
                      </a:pPr>
                      <a:endParaRPr lang="en-GB" sz="1400" b="1" i="0" u="none" strike="noStrike" noProof="0">
                        <a:solidFill>
                          <a:srgbClr val="FFFFFF"/>
                        </a:solidFill>
                        <a:effectLst/>
                        <a:latin typeface="Times New Roman"/>
                      </a:endParaRPr>
                    </a:p>
                    <a:p>
                      <a:pPr lvl="0" algn="ctr">
                        <a:buNone/>
                      </a:pPr>
                      <a:r>
                        <a:rPr lang="en-GB" sz="1400" b="1" i="0" u="none" strike="noStrike" noProof="0">
                          <a:solidFill>
                            <a:srgbClr val="FFFFFF"/>
                          </a:solidFill>
                          <a:effectLst/>
                          <a:latin typeface="Times New Roman"/>
                        </a:rPr>
                        <a:t>Number of Children</a:t>
                      </a:r>
                      <a:endParaRPr lang="en-GB" sz="1400"/>
                    </a:p>
                    <a:p>
                      <a:pPr lvl="0" algn="ctr">
                        <a:buNone/>
                      </a:pPr>
                      <a:r>
                        <a:rPr lang="en-GB" sz="1400" b="1" i="0" u="none" strike="noStrike" noProof="0">
                          <a:solidFill>
                            <a:srgbClr val="FFFFFF"/>
                          </a:solidFill>
                          <a:effectLst/>
                          <a:latin typeface="Times New Roman"/>
                        </a:rPr>
                        <a:t>25/26 Oct</a:t>
                      </a:r>
                    </a:p>
                    <a:p>
                      <a:pPr lvl="0" algn="ctr">
                        <a:buNone/>
                      </a:pPr>
                      <a:r>
                        <a:rPr lang="en-GB" sz="1400" b="1" i="0" u="none" strike="noStrike" noProof="0">
                          <a:solidFill>
                            <a:srgbClr val="FFFFFF"/>
                          </a:solidFill>
                          <a:effectLst/>
                          <a:latin typeface="Times New Roman"/>
                        </a:rPr>
                        <a:t>FSM (53%)</a:t>
                      </a:r>
                      <a:endParaRPr lang="en-GB" sz="1400"/>
                    </a:p>
                  </a:txBody>
                  <a:tcPr marL="36861" marR="36861" marT="0" marB="0"/>
                </a:tc>
                <a:extLst>
                  <a:ext uri="{0D108BD9-81ED-4DB2-BD59-A6C34878D82A}">
                    <a16:rowId xmlns:a16="http://schemas.microsoft.com/office/drawing/2014/main" val="267262455"/>
                  </a:ext>
                </a:extLst>
              </a:tr>
              <a:tr h="957063">
                <a:tc>
                  <a:txBody>
                    <a:bodyPr/>
                    <a:lstStyle/>
                    <a:p>
                      <a:pPr algn="ctr"/>
                      <a:r>
                        <a:rPr lang="en-GB" sz="1400">
                          <a:effectLst/>
                          <a:latin typeface="Times New Roman"/>
                          <a:cs typeface="Times New Roman"/>
                        </a:rPr>
                        <a:t>P1</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48</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dirty="0">
                          <a:effectLst/>
                          <a:latin typeface="Times New Roman"/>
                          <a:cs typeface="Times New Roman"/>
                        </a:rPr>
                        <a:t>58</a:t>
                      </a:r>
                      <a:endParaRPr lang="en-GB" sz="1400" dirty="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54</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60 </a:t>
                      </a:r>
                    </a:p>
                    <a:p>
                      <a:pPr lvl="0" algn="ctr">
                        <a:buNone/>
                      </a:pPr>
                      <a:r>
                        <a:rPr lang="en-GB" sz="1400">
                          <a:effectLst/>
                          <a:latin typeface="Times New Roman"/>
                          <a:cs typeface="Times New Roman"/>
                        </a:rPr>
                        <a:t>(+ 4 SPIM Nursery)</a:t>
                      </a:r>
                      <a:endParaRPr lang="en-GB" sz="1400"/>
                    </a:p>
                    <a:p>
                      <a:pPr lvl="0" algn="ctr">
                        <a:buNone/>
                      </a:pPr>
                      <a:r>
                        <a:rPr lang="en-GB" sz="1400">
                          <a:effectLst/>
                          <a:latin typeface="Times New Roman"/>
                          <a:cs typeface="Times New Roman"/>
                        </a:rPr>
                        <a:t>64</a:t>
                      </a:r>
                    </a:p>
                  </a:txBody>
                  <a:tcPr marL="36861" marR="36861" marT="0" marB="0"/>
                </a:tc>
                <a:tc>
                  <a:txBody>
                    <a:bodyPr/>
                    <a:lstStyle/>
                    <a:p>
                      <a:pPr lvl="0" algn="ctr">
                        <a:buNone/>
                      </a:pPr>
                      <a:r>
                        <a:rPr lang="en-GB" sz="1400">
                          <a:effectLst/>
                          <a:latin typeface="Times New Roman"/>
                          <a:cs typeface="Times New Roman"/>
                        </a:rPr>
                        <a:t>63</a:t>
                      </a:r>
                    </a:p>
                  </a:txBody>
                  <a:tcPr marL="36861" marR="36861" marT="0" marB="0"/>
                </a:tc>
                <a:extLst>
                  <a:ext uri="{0D108BD9-81ED-4DB2-BD59-A6C34878D82A}">
                    <a16:rowId xmlns:a16="http://schemas.microsoft.com/office/drawing/2014/main" val="1161716973"/>
                  </a:ext>
                </a:extLst>
              </a:tr>
              <a:tr h="322865">
                <a:tc>
                  <a:txBody>
                    <a:bodyPr/>
                    <a:lstStyle/>
                    <a:p>
                      <a:pPr algn="ctr"/>
                      <a:r>
                        <a:rPr lang="en-GB" sz="1400">
                          <a:effectLst/>
                          <a:latin typeface="Times New Roman"/>
                          <a:cs typeface="Times New Roman"/>
                        </a:rPr>
                        <a:t>P2</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47</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48</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60</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57</a:t>
                      </a:r>
                    </a:p>
                  </a:txBody>
                  <a:tcPr marL="36861" marR="36861" marT="0" marB="0"/>
                </a:tc>
                <a:tc>
                  <a:txBody>
                    <a:bodyPr/>
                    <a:lstStyle/>
                    <a:p>
                      <a:pPr lvl="0" algn="ctr">
                        <a:buNone/>
                      </a:pPr>
                      <a:r>
                        <a:rPr lang="en-GB" sz="1400">
                          <a:effectLst/>
                          <a:latin typeface="Times New Roman"/>
                          <a:cs typeface="Times New Roman"/>
                        </a:rPr>
                        <a:t>64</a:t>
                      </a:r>
                    </a:p>
                  </a:txBody>
                  <a:tcPr marL="36861" marR="36861" marT="0" marB="0"/>
                </a:tc>
                <a:extLst>
                  <a:ext uri="{0D108BD9-81ED-4DB2-BD59-A6C34878D82A}">
                    <a16:rowId xmlns:a16="http://schemas.microsoft.com/office/drawing/2014/main" val="885043688"/>
                  </a:ext>
                </a:extLst>
              </a:tr>
              <a:tr h="322865">
                <a:tc>
                  <a:txBody>
                    <a:bodyPr/>
                    <a:lstStyle/>
                    <a:p>
                      <a:pPr algn="ctr"/>
                      <a:r>
                        <a:rPr lang="en-GB" sz="1400">
                          <a:effectLst/>
                          <a:latin typeface="Times New Roman"/>
                          <a:cs typeface="Times New Roman"/>
                        </a:rPr>
                        <a:t>P3</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40</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55</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48</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61</a:t>
                      </a:r>
                    </a:p>
                  </a:txBody>
                  <a:tcPr marL="36861" marR="36861" marT="0" marB="0"/>
                </a:tc>
                <a:tc>
                  <a:txBody>
                    <a:bodyPr/>
                    <a:lstStyle/>
                    <a:p>
                      <a:pPr lvl="0" algn="ctr">
                        <a:buNone/>
                      </a:pPr>
                      <a:r>
                        <a:rPr lang="en-GB" sz="1400">
                          <a:effectLst/>
                          <a:latin typeface="Times New Roman"/>
                          <a:cs typeface="Times New Roman"/>
                        </a:rPr>
                        <a:t>58</a:t>
                      </a:r>
                    </a:p>
                  </a:txBody>
                  <a:tcPr marL="36861" marR="36861" marT="0" marB="0"/>
                </a:tc>
                <a:extLst>
                  <a:ext uri="{0D108BD9-81ED-4DB2-BD59-A6C34878D82A}">
                    <a16:rowId xmlns:a16="http://schemas.microsoft.com/office/drawing/2014/main" val="2833336161"/>
                  </a:ext>
                </a:extLst>
              </a:tr>
              <a:tr h="322865">
                <a:tc>
                  <a:txBody>
                    <a:bodyPr/>
                    <a:lstStyle/>
                    <a:p>
                      <a:pPr algn="ctr"/>
                      <a:r>
                        <a:rPr lang="en-GB" sz="1400">
                          <a:effectLst/>
                          <a:latin typeface="Times New Roman"/>
                          <a:cs typeface="Times New Roman"/>
                        </a:rPr>
                        <a:t>P4</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40</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45</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56</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47</a:t>
                      </a:r>
                    </a:p>
                  </a:txBody>
                  <a:tcPr marL="36861" marR="36861" marT="0" marB="0"/>
                </a:tc>
                <a:tc>
                  <a:txBody>
                    <a:bodyPr/>
                    <a:lstStyle/>
                    <a:p>
                      <a:pPr lvl="0" algn="ctr">
                        <a:buNone/>
                      </a:pPr>
                      <a:r>
                        <a:rPr lang="en-GB" sz="1400">
                          <a:effectLst/>
                          <a:latin typeface="Times New Roman"/>
                          <a:cs typeface="Times New Roman"/>
                        </a:rPr>
                        <a:t>59</a:t>
                      </a:r>
                    </a:p>
                  </a:txBody>
                  <a:tcPr marL="36861" marR="36861" marT="0" marB="0"/>
                </a:tc>
                <a:extLst>
                  <a:ext uri="{0D108BD9-81ED-4DB2-BD59-A6C34878D82A}">
                    <a16:rowId xmlns:a16="http://schemas.microsoft.com/office/drawing/2014/main" val="2044787833"/>
                  </a:ext>
                </a:extLst>
              </a:tr>
              <a:tr h="322865">
                <a:tc>
                  <a:txBody>
                    <a:bodyPr/>
                    <a:lstStyle/>
                    <a:p>
                      <a:pPr algn="ctr"/>
                      <a:r>
                        <a:rPr lang="en-GB" sz="1400">
                          <a:effectLst/>
                          <a:latin typeface="Times New Roman"/>
                          <a:cs typeface="Times New Roman"/>
                        </a:rPr>
                        <a:t>P5</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43</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53</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47</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55</a:t>
                      </a:r>
                    </a:p>
                  </a:txBody>
                  <a:tcPr marL="36861" marR="36861" marT="0" marB="0"/>
                </a:tc>
                <a:tc>
                  <a:txBody>
                    <a:bodyPr/>
                    <a:lstStyle/>
                    <a:p>
                      <a:pPr lvl="0" algn="ctr">
                        <a:buNone/>
                      </a:pPr>
                      <a:r>
                        <a:rPr lang="en-GB" sz="1400">
                          <a:effectLst/>
                          <a:latin typeface="Times New Roman"/>
                          <a:cs typeface="Times New Roman"/>
                        </a:rPr>
                        <a:t>48</a:t>
                      </a:r>
                    </a:p>
                  </a:txBody>
                  <a:tcPr marL="36861" marR="36861" marT="0" marB="0"/>
                </a:tc>
                <a:extLst>
                  <a:ext uri="{0D108BD9-81ED-4DB2-BD59-A6C34878D82A}">
                    <a16:rowId xmlns:a16="http://schemas.microsoft.com/office/drawing/2014/main" val="2908000476"/>
                  </a:ext>
                </a:extLst>
              </a:tr>
              <a:tr h="322865">
                <a:tc>
                  <a:txBody>
                    <a:bodyPr/>
                    <a:lstStyle/>
                    <a:p>
                      <a:pPr algn="ctr"/>
                      <a:r>
                        <a:rPr lang="en-GB" sz="1400">
                          <a:effectLst/>
                          <a:latin typeface="Times New Roman"/>
                          <a:cs typeface="Times New Roman"/>
                        </a:rPr>
                        <a:t>P6</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43</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52</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53</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49</a:t>
                      </a:r>
                    </a:p>
                  </a:txBody>
                  <a:tcPr marL="36861" marR="36861" marT="0" marB="0"/>
                </a:tc>
                <a:tc>
                  <a:txBody>
                    <a:bodyPr/>
                    <a:lstStyle/>
                    <a:p>
                      <a:pPr lvl="0" algn="ctr">
                        <a:buNone/>
                      </a:pPr>
                      <a:r>
                        <a:rPr lang="en-GB" sz="1400">
                          <a:effectLst/>
                          <a:latin typeface="Times New Roman"/>
                          <a:cs typeface="Times New Roman"/>
                        </a:rPr>
                        <a:t>57</a:t>
                      </a:r>
                    </a:p>
                  </a:txBody>
                  <a:tcPr marL="36861" marR="36861" marT="0" marB="0"/>
                </a:tc>
                <a:extLst>
                  <a:ext uri="{0D108BD9-81ED-4DB2-BD59-A6C34878D82A}">
                    <a16:rowId xmlns:a16="http://schemas.microsoft.com/office/drawing/2014/main" val="4078834059"/>
                  </a:ext>
                </a:extLst>
              </a:tr>
              <a:tr h="322865">
                <a:tc>
                  <a:txBody>
                    <a:bodyPr/>
                    <a:lstStyle/>
                    <a:p>
                      <a:pPr algn="ctr"/>
                      <a:r>
                        <a:rPr lang="en-GB" sz="1400">
                          <a:effectLst/>
                          <a:latin typeface="Times New Roman"/>
                          <a:cs typeface="Times New Roman"/>
                        </a:rPr>
                        <a:t>P7</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45</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53</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52</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55</a:t>
                      </a:r>
                    </a:p>
                  </a:txBody>
                  <a:tcPr marL="36861" marR="36861" marT="0" marB="0"/>
                </a:tc>
                <a:tc>
                  <a:txBody>
                    <a:bodyPr/>
                    <a:lstStyle/>
                    <a:p>
                      <a:pPr lvl="0" algn="ctr">
                        <a:buNone/>
                      </a:pPr>
                      <a:r>
                        <a:rPr lang="en-GB" sz="1400">
                          <a:effectLst/>
                          <a:latin typeface="Times New Roman"/>
                          <a:cs typeface="Times New Roman"/>
                        </a:rPr>
                        <a:t>52</a:t>
                      </a:r>
                    </a:p>
                  </a:txBody>
                  <a:tcPr marL="36861" marR="36861" marT="0" marB="0"/>
                </a:tc>
                <a:extLst>
                  <a:ext uri="{0D108BD9-81ED-4DB2-BD59-A6C34878D82A}">
                    <a16:rowId xmlns:a16="http://schemas.microsoft.com/office/drawing/2014/main" val="2922168120"/>
                  </a:ext>
                </a:extLst>
              </a:tr>
              <a:tr h="668790">
                <a:tc>
                  <a:txBody>
                    <a:bodyPr/>
                    <a:lstStyle/>
                    <a:p>
                      <a:pPr algn="ctr"/>
                      <a:r>
                        <a:rPr lang="en-GB" sz="1400">
                          <a:effectLst/>
                          <a:latin typeface="Times New Roman"/>
                          <a:cs typeface="Times New Roman"/>
                        </a:rPr>
                        <a:t>LSC &amp; SPIM</a:t>
                      </a:r>
                    </a:p>
                    <a:p>
                      <a:pPr lvl="0" algn="ctr">
                        <a:buNone/>
                      </a:pPr>
                      <a:r>
                        <a:rPr lang="en-GB" sz="1400">
                          <a:effectLst/>
                          <a:latin typeface="Times New Roman"/>
                          <a:cs typeface="Times New Roman"/>
                        </a:rPr>
                        <a:t>(not included in overall enrolment total)</a:t>
                      </a:r>
                    </a:p>
                  </a:txBody>
                  <a:tcPr marL="36861" marR="36861" marT="0" marB="0"/>
                </a:tc>
                <a:tc>
                  <a:txBody>
                    <a:bodyPr/>
                    <a:lstStyle/>
                    <a:p>
                      <a:pPr algn="ctr"/>
                      <a:r>
                        <a:rPr lang="en-GB" sz="1400">
                          <a:effectLst/>
                          <a:latin typeface="Times New Roman"/>
                          <a:cs typeface="Times New Roman"/>
                        </a:rPr>
                        <a:t>49</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51</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46</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54</a:t>
                      </a:r>
                    </a:p>
                  </a:txBody>
                  <a:tcPr marL="36861" marR="36861" marT="0" marB="0"/>
                </a:tc>
                <a:tc>
                  <a:txBody>
                    <a:bodyPr/>
                    <a:lstStyle/>
                    <a:p>
                      <a:pPr lvl="0" algn="ctr">
                        <a:buNone/>
                      </a:pPr>
                      <a:r>
                        <a:rPr lang="en-GB" sz="1400">
                          <a:effectLst/>
                          <a:latin typeface="Times New Roman"/>
                          <a:cs typeface="Times New Roman"/>
                        </a:rPr>
                        <a:t>57</a:t>
                      </a:r>
                    </a:p>
                  </a:txBody>
                  <a:tcPr marL="36861" marR="36861" marT="0" marB="0"/>
                </a:tc>
                <a:extLst>
                  <a:ext uri="{0D108BD9-81ED-4DB2-BD59-A6C34878D82A}">
                    <a16:rowId xmlns:a16="http://schemas.microsoft.com/office/drawing/2014/main" val="1748693525"/>
                  </a:ext>
                </a:extLst>
              </a:tr>
              <a:tr h="322865">
                <a:tc>
                  <a:txBody>
                    <a:bodyPr/>
                    <a:lstStyle/>
                    <a:p>
                      <a:pPr algn="ctr"/>
                      <a:r>
                        <a:rPr lang="en-GB" sz="1400">
                          <a:effectLst/>
                          <a:latin typeface="Times New Roman"/>
                          <a:cs typeface="Times New Roman"/>
                        </a:rPr>
                        <a:t>Total</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355</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365</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algn="ctr"/>
                      <a:r>
                        <a:rPr lang="en-GB" sz="1400">
                          <a:effectLst/>
                          <a:latin typeface="Times New Roman"/>
                          <a:cs typeface="Times New Roman"/>
                        </a:rPr>
                        <a:t>370</a:t>
                      </a:r>
                      <a:endParaRPr lang="en-GB" sz="1400">
                        <a:effectLst/>
                        <a:latin typeface="Times New Roman"/>
                        <a:ea typeface="MS Mincho" panose="02020609040205080304" pitchFamily="49" charset="-128"/>
                        <a:cs typeface="Times New Roman"/>
                      </a:endParaRPr>
                    </a:p>
                  </a:txBody>
                  <a:tcPr marL="36861" marR="36861" marT="0" marB="0"/>
                </a:tc>
                <a:tc>
                  <a:txBody>
                    <a:bodyPr/>
                    <a:lstStyle/>
                    <a:p>
                      <a:pPr lvl="0" algn="ctr">
                        <a:buNone/>
                      </a:pPr>
                      <a:r>
                        <a:rPr lang="en-GB" sz="1400">
                          <a:effectLst/>
                          <a:latin typeface="Times New Roman"/>
                          <a:cs typeface="Times New Roman"/>
                        </a:rPr>
                        <a:t>388</a:t>
                      </a:r>
                    </a:p>
                  </a:txBody>
                  <a:tcPr marL="36861" marR="36861" marT="0" marB="0"/>
                </a:tc>
                <a:tc>
                  <a:txBody>
                    <a:bodyPr/>
                    <a:lstStyle/>
                    <a:p>
                      <a:pPr lvl="0" algn="ctr">
                        <a:buNone/>
                      </a:pPr>
                      <a:r>
                        <a:rPr lang="en-GB" sz="1400" dirty="0">
                          <a:effectLst/>
                          <a:latin typeface="Times New Roman"/>
                          <a:cs typeface="Times New Roman"/>
                        </a:rPr>
                        <a:t>401</a:t>
                      </a:r>
                    </a:p>
                  </a:txBody>
                  <a:tcPr marL="36861" marR="36861" marT="0" marB="0"/>
                </a:tc>
                <a:extLst>
                  <a:ext uri="{0D108BD9-81ED-4DB2-BD59-A6C34878D82A}">
                    <a16:rowId xmlns:a16="http://schemas.microsoft.com/office/drawing/2014/main" val="3472652867"/>
                  </a:ext>
                </a:extLst>
              </a:tr>
            </a:tbl>
          </a:graphicData>
        </a:graphic>
      </p:graphicFrame>
    </p:spTree>
    <p:extLst>
      <p:ext uri="{BB962C8B-B14F-4D97-AF65-F5344CB8AC3E}">
        <p14:creationId xmlns:p14="http://schemas.microsoft.com/office/powerpoint/2010/main" val="1442480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6A8BCD-EF10-6423-9AD7-01AD8005A543}"/>
              </a:ext>
            </a:extLst>
          </p:cNvPr>
          <p:cNvSpPr>
            <a:spLocks noGrp="1"/>
          </p:cNvSpPr>
          <p:nvPr>
            <p:ph type="title"/>
          </p:nvPr>
        </p:nvSpPr>
        <p:spPr>
          <a:xfrm>
            <a:off x="838200" y="365125"/>
            <a:ext cx="5558489" cy="1325563"/>
          </a:xfrm>
        </p:spPr>
        <p:txBody>
          <a:bodyPr>
            <a:normAutofit/>
          </a:bodyPr>
          <a:lstStyle/>
          <a:p>
            <a:r>
              <a:rPr lang="en-US" b="1" i="1" kern="0">
                <a:effectLst/>
                <a:latin typeface="Times New Roman" panose="02020603050405020304" pitchFamily="18" charset="0"/>
                <a:ea typeface="Times New Roman" panose="02020603050405020304" pitchFamily="18" charset="0"/>
              </a:rPr>
              <a:t>School Ethos and Mission Statement</a:t>
            </a:r>
            <a:endParaRPr lang="en-GB" b="1" i="1" kern="0">
              <a:effectLst/>
              <a:latin typeface="Times New Roman" panose="02020603050405020304" pitchFamily="18" charset="0"/>
              <a:ea typeface="Times New Roman" panose="02020603050405020304" pitchFamily="18" charset="0"/>
            </a:endParaRPr>
          </a:p>
        </p:txBody>
      </p:sp>
      <p:sp>
        <p:nvSpPr>
          <p:cNvPr id="17" name="Freeform: Shape 16">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D2DAD6D-80CD-C400-4F66-EB2BCB8DA4B2}"/>
              </a:ext>
            </a:extLst>
          </p:cNvPr>
          <p:cNvSpPr>
            <a:spLocks noGrp="1"/>
          </p:cNvSpPr>
          <p:nvPr>
            <p:ph idx="1"/>
          </p:nvPr>
        </p:nvSpPr>
        <p:spPr>
          <a:xfrm>
            <a:off x="838200" y="1825625"/>
            <a:ext cx="5558489" cy="4351338"/>
          </a:xfrm>
        </p:spPr>
        <p:txBody>
          <a:bodyPr>
            <a:normAutofit/>
          </a:bodyPr>
          <a:lstStyle/>
          <a:p>
            <a:pPr marL="0" indent="0" fontAlgn="t">
              <a:buNone/>
            </a:pPr>
            <a:r>
              <a:rPr lang="en-GB" sz="1500" b="1" dirty="0">
                <a:effectLst/>
                <a:latin typeface="Times New Roman" panose="02020603050405020304" pitchFamily="18" charset="0"/>
                <a:ea typeface="Times New Roman" panose="02020603050405020304" pitchFamily="18" charset="0"/>
                <a:cs typeface="Times New Roman" panose="02020603050405020304" pitchFamily="18" charset="0"/>
              </a:rPr>
              <a:t>Ethos</a:t>
            </a:r>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pPr fontAlgn="t"/>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pPr fontAlgn="t"/>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At St Colmcille’s Primary School the Catholic Faith is not only taught, but also nurtured and reflected in the daily life of the school. The Faith, we uphold, should underlie every relationship so that all are respected and loved as children of God.</a:t>
            </a:r>
            <a:endParaRPr lang="en-GB" sz="1600" dirty="0">
              <a:effectLst/>
              <a:latin typeface="Times New Roman" panose="02020603050405020304" pitchFamily="18" charset="0"/>
              <a:ea typeface="MS Mincho" panose="02020609040205080304" pitchFamily="49" charset="-128"/>
              <a:cs typeface="Times New Roman" panose="02020603050405020304" pitchFamily="18" charset="0"/>
            </a:endParaRPr>
          </a:p>
          <a:p>
            <a:pPr fontAlgn="t"/>
            <a:endParaRPr lang="en-GB" sz="1600" dirty="0">
              <a:effectLst/>
              <a:latin typeface="Times New Roman" panose="02020603050405020304" pitchFamily="18" charset="0"/>
              <a:ea typeface="MS Mincho" panose="02020609040205080304" pitchFamily="49" charset="-128"/>
              <a:cs typeface="Times New Roman" panose="02020603050405020304" pitchFamily="18" charset="0"/>
            </a:endParaRPr>
          </a:p>
          <a:p>
            <a:pPr fontAlgn="t"/>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In our school, children are encouraged to recognise God’s love for us all. We believe that the school, in partnership with parents, parish and the local community should</a:t>
            </a:r>
            <a:r>
              <a:rPr lang="en-GB" sz="1600" dirty="0">
                <a:latin typeface="Times New Roman" panose="02020603050405020304" pitchFamily="18" charset="0"/>
                <a:ea typeface="Times New Roman" panose="02020603050405020304" pitchFamily="18" charset="0"/>
                <a:cs typeface="Times New Roman" panose="02020603050405020304" pitchFamily="18" charset="0"/>
              </a:rPr>
              <a:t>:</a:t>
            </a:r>
          </a:p>
          <a:p>
            <a:pPr lvl="1" fontAlgn="t"/>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provide children with a deeper understanding of their Catholic Faith</a:t>
            </a:r>
            <a:endParaRPr lang="en-GB" sz="1600" dirty="0">
              <a:latin typeface="Times New Roman" panose="02020603050405020304" pitchFamily="18" charset="0"/>
              <a:ea typeface="Times New Roman" panose="02020603050405020304" pitchFamily="18" charset="0"/>
              <a:cs typeface="Times New Roman" panose="02020603050405020304" pitchFamily="18" charset="0"/>
            </a:endParaRPr>
          </a:p>
          <a:p>
            <a:pPr lvl="1" fontAlgn="t"/>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provide children with a fulfilment of their academic potential</a:t>
            </a:r>
            <a:endParaRPr lang="en-GB" sz="1600" dirty="0">
              <a:latin typeface="Times New Roman" panose="02020603050405020304" pitchFamily="18" charset="0"/>
              <a:ea typeface="Times New Roman" panose="02020603050405020304" pitchFamily="18" charset="0"/>
              <a:cs typeface="Times New Roman" panose="02020603050405020304" pitchFamily="18" charset="0"/>
            </a:endParaRPr>
          </a:p>
          <a:p>
            <a:pPr lvl="1" fontAlgn="t"/>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prepare the children for their role as citizens of the future</a:t>
            </a:r>
            <a:endParaRPr lang="en-GB" sz="1600"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19" name="Oval 18">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8099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6A8BCD-EF10-6423-9AD7-01AD8005A543}"/>
              </a:ext>
            </a:extLst>
          </p:cNvPr>
          <p:cNvSpPr>
            <a:spLocks noGrp="1"/>
          </p:cNvSpPr>
          <p:nvPr>
            <p:ph type="title"/>
          </p:nvPr>
        </p:nvSpPr>
        <p:spPr>
          <a:xfrm>
            <a:off x="686834" y="591344"/>
            <a:ext cx="3200400" cy="5585619"/>
          </a:xfrm>
        </p:spPr>
        <p:txBody>
          <a:bodyPr>
            <a:normAutofit/>
          </a:bodyPr>
          <a:lstStyle/>
          <a:p>
            <a:r>
              <a:rPr lang="en-US" b="1" i="1" kern="0">
                <a:solidFill>
                  <a:srgbClr val="FFFFFF"/>
                </a:solidFill>
                <a:effectLst/>
                <a:latin typeface="Times New Roman" panose="02020603050405020304" pitchFamily="18" charset="0"/>
                <a:ea typeface="Times New Roman" panose="02020603050405020304" pitchFamily="18" charset="0"/>
              </a:rPr>
              <a:t>School Ethos and Mission Statement</a:t>
            </a:r>
            <a:endParaRPr lang="en-GB" b="1" i="1" kern="0">
              <a:solidFill>
                <a:srgbClr val="FFFFFF"/>
              </a:solidFill>
              <a:effectLst/>
              <a:latin typeface="Times New Roman" panose="02020603050405020304" pitchFamily="18" charset="0"/>
              <a:ea typeface="Times New Roman" panose="02020603050405020304" pitchFamily="18" charset="0"/>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D2DAD6D-80CD-C400-4F66-EB2BCB8DA4B2}"/>
              </a:ext>
            </a:extLst>
          </p:cNvPr>
          <p:cNvSpPr>
            <a:spLocks noGrp="1"/>
          </p:cNvSpPr>
          <p:nvPr>
            <p:ph idx="1"/>
          </p:nvPr>
        </p:nvSpPr>
        <p:spPr>
          <a:xfrm>
            <a:off x="4447308" y="591344"/>
            <a:ext cx="6906491" cy="5585619"/>
          </a:xfrm>
        </p:spPr>
        <p:txBody>
          <a:bodyPr anchor="ctr">
            <a:normAutofit/>
          </a:bodyPr>
          <a:lstStyle/>
          <a:p>
            <a:pPr marL="0" indent="0" fontAlgn="t">
              <a:buNone/>
            </a:pPr>
            <a:r>
              <a:rPr lang="en-GB" sz="2200" b="1">
                <a:effectLst/>
                <a:latin typeface="Times New Roman" panose="02020603050405020304" pitchFamily="18" charset="0"/>
                <a:ea typeface="Times New Roman" panose="02020603050405020304" pitchFamily="18" charset="0"/>
                <a:cs typeface="Times New Roman" panose="02020603050405020304" pitchFamily="18" charset="0"/>
              </a:rPr>
              <a:t>Vision</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fontAlgn="t">
              <a:buNone/>
            </a:pP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fontAlgn="t"/>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Our vision for St Colmcille’s PS reflects a passionate commitment to learning and recognition of the uniqueness of individual learners. We are driven by a desire to provide a modern and high-quality education for the children under our care- in full partnership with parents and the local community. We believe our approach will unlock the potential within the children and fully prepare them to happy, successful and effective contributors to society &amp; contributors to the economy and environment. Our vision and aims meet with</a:t>
            </a:r>
            <a:r>
              <a:rPr lang="en-GB" sz="2200" i="1">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200" b="1" i="1">
                <a:effectLst/>
                <a:latin typeface="Times New Roman" panose="02020603050405020304" pitchFamily="18" charset="0"/>
                <a:ea typeface="Times New Roman" panose="02020603050405020304" pitchFamily="18" charset="0"/>
                <a:cs typeface="Times New Roman" panose="02020603050405020304" pitchFamily="18" charset="0"/>
              </a:rPr>
              <a:t>Article 6 from the Rights of the Child</a:t>
            </a: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 which states we must do all that we can to ensure that children survive and develop to their full potential.</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198978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6A8BCD-EF10-6423-9AD7-01AD8005A543}"/>
              </a:ext>
            </a:extLst>
          </p:cNvPr>
          <p:cNvSpPr>
            <a:spLocks noGrp="1"/>
          </p:cNvSpPr>
          <p:nvPr>
            <p:ph type="title"/>
          </p:nvPr>
        </p:nvSpPr>
        <p:spPr>
          <a:xfrm>
            <a:off x="686834" y="591344"/>
            <a:ext cx="3200400" cy="5585619"/>
          </a:xfrm>
        </p:spPr>
        <p:txBody>
          <a:bodyPr>
            <a:normAutofit/>
          </a:bodyPr>
          <a:lstStyle/>
          <a:p>
            <a:r>
              <a:rPr lang="en-US" b="1" i="1" kern="0">
                <a:solidFill>
                  <a:srgbClr val="FFFFFF"/>
                </a:solidFill>
                <a:effectLst/>
                <a:latin typeface="Times New Roman" panose="02020603050405020304" pitchFamily="18" charset="0"/>
                <a:ea typeface="Times New Roman" panose="02020603050405020304" pitchFamily="18" charset="0"/>
              </a:rPr>
              <a:t>School Ethos and Mission Statement</a:t>
            </a:r>
            <a:endParaRPr lang="en-GB" b="1" i="1" kern="0">
              <a:solidFill>
                <a:srgbClr val="FFFFFF"/>
              </a:solidFill>
              <a:effectLst/>
              <a:latin typeface="Times New Roman" panose="02020603050405020304" pitchFamily="18" charset="0"/>
              <a:ea typeface="Times New Roman" panose="02020603050405020304" pitchFamily="18" charset="0"/>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D2DAD6D-80CD-C400-4F66-EB2BCB8DA4B2}"/>
              </a:ext>
            </a:extLst>
          </p:cNvPr>
          <p:cNvSpPr>
            <a:spLocks noGrp="1"/>
          </p:cNvSpPr>
          <p:nvPr>
            <p:ph idx="1"/>
          </p:nvPr>
        </p:nvSpPr>
        <p:spPr>
          <a:xfrm>
            <a:off x="4447308" y="591344"/>
            <a:ext cx="6906491" cy="5585619"/>
          </a:xfrm>
        </p:spPr>
        <p:txBody>
          <a:bodyPr anchor="ctr">
            <a:normAutofit/>
          </a:bodyPr>
          <a:lstStyle/>
          <a:p>
            <a:pPr marL="0" indent="0" fontAlgn="t">
              <a:buNone/>
            </a:pPr>
            <a:r>
              <a:rPr lang="en-GB" sz="2200" b="1">
                <a:effectLst/>
                <a:latin typeface="Times New Roman" panose="02020603050405020304" pitchFamily="18" charset="0"/>
                <a:ea typeface="Times New Roman" panose="02020603050405020304" pitchFamily="18" charset="0"/>
                <a:cs typeface="Times New Roman" panose="02020603050405020304" pitchFamily="18" charset="0"/>
              </a:rPr>
              <a:t>Aims</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fontAlgn="t">
              <a:buNone/>
            </a:pPr>
            <a:r>
              <a:rPr lang="en-GB" sz="2200" b="1">
                <a:effectLst/>
                <a:latin typeface="Times New Roman" panose="02020603050405020304" pitchFamily="18" charset="0"/>
                <a:ea typeface="Times New Roman" panose="02020603050405020304" pitchFamily="18" charset="0"/>
                <a:cs typeface="Times New Roman" panose="02020603050405020304" pitchFamily="18" charset="0"/>
              </a:rPr>
              <a:t>Our aims are thus:</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To be complementary to the Christian home and values.</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To support parents/carers in handing on the faith.</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To provide a broad and balanced curriculum- which inspires a love for learning and whereby Activity Based Learning is valued and </a:t>
            </a:r>
            <a:r>
              <a:rPr lang="en-GB" sz="2200" err="1">
                <a:effectLst/>
                <a:latin typeface="Times New Roman" panose="02020603050405020304" pitchFamily="18" charset="0"/>
                <a:ea typeface="Times New Roman" panose="02020603050405020304" pitchFamily="18" charset="0"/>
                <a:cs typeface="Times New Roman" panose="02020603050405020304" pitchFamily="18" charset="0"/>
              </a:rPr>
              <a:t>priortised</a:t>
            </a: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To develop the full potential of each child, including those with additional needs.</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To promote and enhance ICT skills ready for a technological world.</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Encourage inclusion &amp; pupil voice at every opportunity.</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200">
                <a:effectLst/>
                <a:latin typeface="Times New Roman" panose="02020603050405020304" pitchFamily="18" charset="0"/>
                <a:ea typeface="Times New Roman" panose="02020603050405020304" pitchFamily="18" charset="0"/>
                <a:cs typeface="Times New Roman" panose="02020603050405020304" pitchFamily="18" charset="0"/>
              </a:rPr>
              <a:t>To be self-evaluating &amp; self-improving: using data and judgements to inform and improve practice.</a:t>
            </a: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95042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6A8BCD-EF10-6423-9AD7-01AD8005A543}"/>
              </a:ext>
            </a:extLst>
          </p:cNvPr>
          <p:cNvSpPr>
            <a:spLocks noGrp="1"/>
          </p:cNvSpPr>
          <p:nvPr>
            <p:ph type="title"/>
          </p:nvPr>
        </p:nvSpPr>
        <p:spPr>
          <a:xfrm>
            <a:off x="686834" y="591344"/>
            <a:ext cx="3200400" cy="5585619"/>
          </a:xfrm>
        </p:spPr>
        <p:txBody>
          <a:bodyPr>
            <a:normAutofit/>
          </a:bodyPr>
          <a:lstStyle/>
          <a:p>
            <a:r>
              <a:rPr lang="en-US" b="1" i="1" kern="0">
                <a:solidFill>
                  <a:srgbClr val="FFFFFF"/>
                </a:solidFill>
                <a:effectLst/>
                <a:latin typeface="Times New Roman" panose="02020603050405020304" pitchFamily="18" charset="0"/>
                <a:ea typeface="Times New Roman" panose="02020603050405020304" pitchFamily="18" charset="0"/>
              </a:rPr>
              <a:t>School Ethos and Mission Statement</a:t>
            </a:r>
            <a:endParaRPr lang="en-GB" b="1" i="1" kern="0">
              <a:solidFill>
                <a:srgbClr val="FFFFFF"/>
              </a:solidFill>
              <a:effectLst/>
              <a:latin typeface="Times New Roman" panose="02020603050405020304" pitchFamily="18" charset="0"/>
              <a:ea typeface="Times New Roman" panose="02020603050405020304" pitchFamily="18" charset="0"/>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D2DAD6D-80CD-C400-4F66-EB2BCB8DA4B2}"/>
              </a:ext>
            </a:extLst>
          </p:cNvPr>
          <p:cNvSpPr>
            <a:spLocks noGrp="1"/>
          </p:cNvSpPr>
          <p:nvPr>
            <p:ph idx="1"/>
          </p:nvPr>
        </p:nvSpPr>
        <p:spPr>
          <a:xfrm>
            <a:off x="4447308" y="591344"/>
            <a:ext cx="6906491" cy="5585619"/>
          </a:xfrm>
        </p:spPr>
        <p:txBody>
          <a:bodyPr anchor="ctr">
            <a:normAutofit/>
          </a:bodyPr>
          <a:lstStyle/>
          <a:p>
            <a:pPr marL="0" indent="0" fontAlgn="t">
              <a:buNone/>
            </a:pPr>
            <a:r>
              <a:rPr lang="en-GB" sz="2000" b="1">
                <a:effectLst/>
                <a:latin typeface="Times New Roman" panose="02020603050405020304" pitchFamily="18" charset="0"/>
                <a:ea typeface="Times New Roman" panose="02020603050405020304" pitchFamily="18" charset="0"/>
                <a:cs typeface="Times New Roman" panose="02020603050405020304" pitchFamily="18" charset="0"/>
              </a:rPr>
              <a:t>Aims</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fontAlgn="t">
              <a:buNone/>
            </a:pPr>
            <a:r>
              <a:rPr lang="en-GB" sz="2000" b="1">
                <a:effectLst/>
                <a:latin typeface="Times New Roman" panose="02020603050405020304" pitchFamily="18" charset="0"/>
                <a:ea typeface="Times New Roman" panose="02020603050405020304" pitchFamily="18" charset="0"/>
                <a:cs typeface="Times New Roman" panose="02020603050405020304" pitchFamily="18" charset="0"/>
              </a:rPr>
              <a:t>Our aims are thus:</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As a school to be ambitious, visionary, progressive and articulate.</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To inspire confidence and ambition within every child.</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To develop a nurturing and secure environment where children and staff feel valued and secure.</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To promote respect, equity and tolerance of self and others.</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To encourage parental involvement in their child’s education.</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To promote the profile of the school in the community.</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To constantly promote staff development opportunities  for both teaching and non-teaching staff.</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fontAlgn="t">
              <a:buSzPts val="1000"/>
              <a:buFont typeface="Symbol" panose="05050102010706020507" pitchFamily="18" charset="2"/>
              <a:buChar char=""/>
              <a:tabLst>
                <a:tab pos="457200" algn="l"/>
              </a:tabLst>
            </a:pPr>
            <a:r>
              <a:rPr lang="en-GB" sz="2000">
                <a:effectLst/>
                <a:latin typeface="Times New Roman" panose="02020603050405020304" pitchFamily="18" charset="0"/>
                <a:ea typeface="Times New Roman" panose="02020603050405020304" pitchFamily="18" charset="0"/>
                <a:cs typeface="Times New Roman" panose="02020603050405020304" pitchFamily="18" charset="0"/>
              </a:rPr>
              <a:t>Seek opportunities to utilise local educational opportunities/resources in delivering the curriculum.</a:t>
            </a:r>
            <a:endParaRPr lang="en-GB" sz="200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28583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6A8BCD-EF10-6423-9AD7-01AD8005A543}"/>
              </a:ext>
            </a:extLst>
          </p:cNvPr>
          <p:cNvSpPr>
            <a:spLocks noGrp="1"/>
          </p:cNvSpPr>
          <p:nvPr>
            <p:ph type="title"/>
          </p:nvPr>
        </p:nvSpPr>
        <p:spPr>
          <a:xfrm>
            <a:off x="686834" y="1153572"/>
            <a:ext cx="3200400" cy="4461163"/>
          </a:xfrm>
        </p:spPr>
        <p:txBody>
          <a:bodyPr>
            <a:normAutofit/>
          </a:bodyPr>
          <a:lstStyle/>
          <a:p>
            <a:r>
              <a:rPr lang="en-US" b="1" i="1" kern="0">
                <a:solidFill>
                  <a:srgbClr val="FFFFFF"/>
                </a:solidFill>
                <a:effectLst/>
                <a:latin typeface="Times New Roman" panose="02020603050405020304" pitchFamily="18" charset="0"/>
                <a:ea typeface="Times New Roman" panose="02020603050405020304" pitchFamily="18" charset="0"/>
              </a:rPr>
              <a:t>School Ethos and Mission Statement</a:t>
            </a:r>
            <a:endParaRPr lang="en-GB" b="1" i="1" kern="0">
              <a:solidFill>
                <a:srgbClr val="FFFFFF"/>
              </a:solidFill>
              <a:effectLst/>
              <a:latin typeface="Times New Roman" panose="02020603050405020304" pitchFamily="18" charset="0"/>
              <a:ea typeface="Times New Roman" panose="02020603050405020304" pitchFamily="18" charset="0"/>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D2DAD6D-80CD-C400-4F66-EB2BCB8DA4B2}"/>
              </a:ext>
            </a:extLst>
          </p:cNvPr>
          <p:cNvSpPr>
            <a:spLocks noGrp="1"/>
          </p:cNvSpPr>
          <p:nvPr>
            <p:ph idx="1"/>
          </p:nvPr>
        </p:nvSpPr>
        <p:spPr>
          <a:xfrm>
            <a:off x="4447308" y="591344"/>
            <a:ext cx="6906491" cy="5585619"/>
          </a:xfrm>
        </p:spPr>
        <p:txBody>
          <a:bodyPr anchor="ctr">
            <a:normAutofit/>
          </a:bodyPr>
          <a:lstStyle/>
          <a:p>
            <a:pPr marL="90170" indent="0" fontAlgn="t">
              <a:buNone/>
            </a:pPr>
            <a:r>
              <a:rPr lang="en-GB" b="1">
                <a:effectLst/>
                <a:latin typeface="Times New Roman" panose="02020603050405020304" pitchFamily="18" charset="0"/>
                <a:ea typeface="Times New Roman" panose="02020603050405020304" pitchFamily="18" charset="0"/>
                <a:cs typeface="Times New Roman" panose="02020603050405020304" pitchFamily="18" charset="0"/>
              </a:rPr>
              <a:t>Values</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270510" indent="-180340" fontAlgn="t"/>
            <a:r>
              <a:rPr lang="en-GB" b="1">
                <a:effectLst/>
                <a:latin typeface="Times New Roman" panose="02020603050405020304" pitchFamily="18" charset="0"/>
                <a:ea typeface="Times New Roman" panose="02020603050405020304" pitchFamily="18" charset="0"/>
                <a:cs typeface="Times New Roman" panose="02020603050405020304" pitchFamily="18" charset="0"/>
              </a:rPr>
              <a:t>Compassion</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having empathy</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270510" indent="-180340" fontAlgn="t"/>
            <a:r>
              <a:rPr lang="en-GB" b="1">
                <a:effectLst/>
                <a:latin typeface="Times New Roman" panose="02020603050405020304" pitchFamily="18" charset="0"/>
                <a:ea typeface="Times New Roman" panose="02020603050405020304" pitchFamily="18" charset="0"/>
                <a:cs typeface="Times New Roman" panose="02020603050405020304" pitchFamily="18" charset="0"/>
              </a:rPr>
              <a:t>Kindness</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gentleness</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270510" indent="-180340" fontAlgn="t"/>
            <a:r>
              <a:rPr lang="en-GB" b="1">
                <a:effectLst/>
                <a:latin typeface="Times New Roman" panose="02020603050405020304" pitchFamily="18" charset="0"/>
                <a:ea typeface="Times New Roman" panose="02020603050405020304" pitchFamily="18" charset="0"/>
                <a:cs typeface="Times New Roman" panose="02020603050405020304" pitchFamily="18" charset="0"/>
              </a:rPr>
              <a:t>Justice</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working for a fairer world</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270510" indent="-180340" fontAlgn="t"/>
            <a:r>
              <a:rPr lang="en-GB" b="1">
                <a:effectLst/>
                <a:latin typeface="Times New Roman" panose="02020603050405020304" pitchFamily="18" charset="0"/>
                <a:ea typeface="Times New Roman" panose="02020603050405020304" pitchFamily="18" charset="0"/>
                <a:cs typeface="Times New Roman" panose="02020603050405020304" pitchFamily="18" charset="0"/>
              </a:rPr>
              <a:t>Forgiveness</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reconciling with self and others</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90170" indent="0" fontAlgn="t">
              <a:buNone/>
            </a:pPr>
            <a:r>
              <a:rPr lang="en-GB">
                <a:effectLst/>
                <a:latin typeface="Times New Roman" panose="02020603050405020304" pitchFamily="18" charset="0"/>
                <a:ea typeface="Times New Roman" panose="02020603050405020304" pitchFamily="18" charset="0"/>
                <a:cs typeface="Times New Roman" panose="02020603050405020304" pitchFamily="18" charset="0"/>
              </a:rPr>
              <a:t>•</a:t>
            </a:r>
            <a:r>
              <a:rPr lang="en-GB" b="1">
                <a:effectLst/>
                <a:latin typeface="Times New Roman" panose="02020603050405020304" pitchFamily="18" charset="0"/>
                <a:ea typeface="Times New Roman" panose="02020603050405020304" pitchFamily="18" charset="0"/>
                <a:cs typeface="Times New Roman" panose="02020603050405020304" pitchFamily="18" charset="0"/>
              </a:rPr>
              <a:t>Integrity</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do what you say</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270510" indent="-180340" fontAlgn="t"/>
            <a:r>
              <a:rPr lang="en-GB" b="1">
                <a:effectLst/>
                <a:latin typeface="Times New Roman" panose="02020603050405020304" pitchFamily="18" charset="0"/>
                <a:ea typeface="Times New Roman" panose="02020603050405020304" pitchFamily="18" charset="0"/>
                <a:cs typeface="Times New Roman" panose="02020603050405020304" pitchFamily="18" charset="0"/>
              </a:rPr>
              <a:t>Peace</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committed to peace making and non-violence</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270510" indent="-180340" fontAlgn="t"/>
            <a:r>
              <a:rPr lang="en-GB" b="1">
                <a:effectLst/>
                <a:latin typeface="Times New Roman" panose="02020603050405020304" pitchFamily="18" charset="0"/>
                <a:ea typeface="Times New Roman" panose="02020603050405020304" pitchFamily="18" charset="0"/>
                <a:cs typeface="Times New Roman" panose="02020603050405020304" pitchFamily="18" charset="0"/>
              </a:rPr>
              <a:t>Courage</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standing up for the truth</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a:p>
            <a:pPr marL="270510" indent="-180340" fontAlgn="t"/>
            <a:r>
              <a:rPr lang="en-GB" b="1">
                <a:effectLst/>
                <a:latin typeface="Times New Roman" panose="02020603050405020304" pitchFamily="18" charset="0"/>
                <a:ea typeface="Times New Roman" panose="02020603050405020304" pitchFamily="18" charset="0"/>
                <a:cs typeface="Times New Roman" panose="02020603050405020304" pitchFamily="18" charset="0"/>
              </a:rPr>
              <a:t>Humility</a:t>
            </a:r>
            <a:r>
              <a:rPr lang="en-GB">
                <a:effectLst/>
                <a:latin typeface="Times New Roman" panose="02020603050405020304" pitchFamily="18" charset="0"/>
                <a:ea typeface="Times New Roman" panose="02020603050405020304" pitchFamily="18" charset="0"/>
                <a:cs typeface="Times New Roman" panose="02020603050405020304" pitchFamily="18" charset="0"/>
              </a:rPr>
              <a:t> - seeing life as a gift</a:t>
            </a:r>
            <a:endParaRPr lang="en-GB">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88855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F8DED-6D32-30E3-C0BA-23E58B41069D}"/>
              </a:ext>
            </a:extLst>
          </p:cNvPr>
          <p:cNvSpPr>
            <a:spLocks noGrp="1"/>
          </p:cNvSpPr>
          <p:nvPr>
            <p:ph type="title"/>
          </p:nvPr>
        </p:nvSpPr>
        <p:spPr>
          <a:xfrm>
            <a:off x="1171074" y="1396686"/>
            <a:ext cx="3240506" cy="4064628"/>
          </a:xfrm>
        </p:spPr>
        <p:txBody>
          <a:bodyPr>
            <a:normAutofit/>
          </a:bodyPr>
          <a:lstStyle/>
          <a:p>
            <a:br>
              <a:rPr lang="en-GB" sz="4100" b="1">
                <a:solidFill>
                  <a:srgbClr val="FFFFFF"/>
                </a:solidFill>
                <a:latin typeface="Times New Roman" panose="02020603050405020304" pitchFamily="18" charset="0"/>
                <a:cs typeface="Times New Roman" panose="02020603050405020304" pitchFamily="18" charset="0"/>
              </a:rPr>
            </a:br>
            <a:r>
              <a:rPr lang="en-GB" sz="4100" b="1" i="1">
                <a:solidFill>
                  <a:srgbClr val="FFFFFF"/>
                </a:solidFill>
                <a:effectLst/>
                <a:latin typeface="Times New Roman"/>
                <a:ea typeface="MS Mincho"/>
                <a:cs typeface="Times New Roman"/>
              </a:rPr>
              <a:t>Pastoral Care Policy and Child Protection </a:t>
            </a:r>
            <a:r>
              <a:rPr lang="en-GB" sz="4100" b="1" i="1">
                <a:solidFill>
                  <a:srgbClr val="FFFFFF"/>
                </a:solidFill>
                <a:latin typeface="Times New Roman"/>
                <a:ea typeface="MS Mincho"/>
                <a:cs typeface="Times New Roman"/>
              </a:rPr>
              <a:t>24/25</a:t>
            </a:r>
            <a:br>
              <a:rPr lang="en-GB" sz="4100">
                <a:solidFill>
                  <a:srgbClr val="FFFFFF"/>
                </a:solidFill>
                <a:effectLst/>
                <a:latin typeface="Times New Roman" panose="02020603050405020304" pitchFamily="18" charset="0"/>
                <a:ea typeface="MS Mincho" panose="02020609040205080304" pitchFamily="49" charset="-128"/>
                <a:cs typeface="Times New Roman" panose="02020603050405020304" pitchFamily="18" charset="0"/>
              </a:rPr>
            </a:br>
            <a:endParaRPr lang="en-GB" sz="4100" b="1">
              <a:solidFill>
                <a:srgbClr val="FFFFFF"/>
              </a:solidFill>
              <a:latin typeface="Times New Roman" panose="02020603050405020304" pitchFamily="18" charset="0"/>
              <a:cs typeface="Times New Roman" panose="02020603050405020304" pitchFamily="18" charset="0"/>
            </a:endParaRPr>
          </a:p>
        </p:txBody>
      </p:sp>
      <p:sp>
        <p:nvSpPr>
          <p:cNvPr id="15" name="Arc 14">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Content Placeholder 2">
            <a:extLst>
              <a:ext uri="{FF2B5EF4-FFF2-40B4-BE49-F238E27FC236}">
                <a16:creationId xmlns:a16="http://schemas.microsoft.com/office/drawing/2014/main" id="{0608BC07-C1FC-1E9B-9171-B8EAB304ED08}"/>
              </a:ext>
            </a:extLst>
          </p:cNvPr>
          <p:cNvSpPr>
            <a:spLocks noGrp="1"/>
          </p:cNvSpPr>
          <p:nvPr>
            <p:ph idx="1"/>
          </p:nvPr>
        </p:nvSpPr>
        <p:spPr>
          <a:xfrm>
            <a:off x="5370153" y="1526033"/>
            <a:ext cx="5536397" cy="3935281"/>
          </a:xfrm>
        </p:spPr>
        <p:txBody>
          <a:bodyPr>
            <a:normAutofit/>
          </a:bodyPr>
          <a:lstStyle/>
          <a:p>
            <a:pPr marL="0" indent="0">
              <a:buNone/>
            </a:pPr>
            <a:r>
              <a:rPr lang="en-GB" sz="1300" b="1" i="1">
                <a:effectLst/>
                <a:latin typeface="Times New Roman" panose="02020603050405020304" pitchFamily="18" charset="0"/>
                <a:ea typeface="MS Mincho" panose="02020609040205080304" pitchFamily="49" charset="-128"/>
                <a:cs typeface="Times New Roman" panose="02020603050405020304" pitchFamily="18" charset="0"/>
              </a:rPr>
              <a:t>Pupils’ Behaviour </a:t>
            </a:r>
            <a:endParaRPr lang="en-GB" sz="130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1300">
                <a:effectLst/>
                <a:latin typeface="Times New Roman" panose="02020603050405020304" pitchFamily="18" charset="0"/>
                <a:ea typeface="MS Mincho" panose="02020609040205080304" pitchFamily="49" charset="-128"/>
                <a:cs typeface="Times New Roman" panose="02020603050405020304" pitchFamily="18" charset="0"/>
              </a:rPr>
              <a:t>Children continue to receive awards and recognition within the classroom and discipline standards are very high with emphasis from staff on positive appraisal of pupils. </a:t>
            </a:r>
          </a:p>
          <a:p>
            <a:r>
              <a:rPr lang="en-GB" sz="1300">
                <a:effectLst/>
                <a:latin typeface="Times New Roman" panose="02020603050405020304" pitchFamily="18" charset="0"/>
                <a:ea typeface="MS Mincho" panose="02020609040205080304" pitchFamily="49" charset="-128"/>
                <a:cs typeface="Times New Roman" panose="02020603050405020304" pitchFamily="18" charset="0"/>
              </a:rPr>
              <a:t>Teachers have managed and promoted positive behaviour and discipline effectively throughout the year and the vast majority of pupils are highly engaged in their learning and making good progress. </a:t>
            </a:r>
          </a:p>
          <a:p>
            <a:r>
              <a:rPr lang="en-GB" sz="1300">
                <a:effectLst/>
                <a:latin typeface="Times New Roman" panose="02020603050405020304" pitchFamily="18" charset="0"/>
                <a:ea typeface="MS Mincho" panose="02020609040205080304" pitchFamily="49" charset="-128"/>
                <a:cs typeface="Times New Roman" panose="02020603050405020304" pitchFamily="18" charset="0"/>
              </a:rPr>
              <a:t>Our pupils strive to achieve Pupil of the Week, Pupil of the Month Certificates &amp; Rights Respecting Pupils Certificates. Behaviour in general within St Colmcille’s PS is very good – we have had one instance whereby a child had been formally suspended.</a:t>
            </a:r>
          </a:p>
          <a:p>
            <a:r>
              <a:rPr lang="en-GB" sz="1300">
                <a:effectLst/>
                <a:latin typeface="Times New Roman" panose="02020603050405020304" pitchFamily="18" charset="0"/>
                <a:ea typeface="MS Mincho" panose="02020609040205080304" pitchFamily="49" charset="-128"/>
                <a:cs typeface="Times New Roman" panose="02020603050405020304" pitchFamily="18" charset="0"/>
              </a:rPr>
              <a:t>All staff have the responsibility of the day-to-day care of all children in the school. Each child is treated as an individual and the interests of each child are foremost in the minds of those who are working in school. If you have any worries or concerns about your child in school or at home please speak to the class teacher or Principal. It is important that your child is happy and confident in school and this can be achieved if parents and teachers work together. </a:t>
            </a:r>
          </a:p>
          <a:p>
            <a:endParaRPr lang="en-GB" sz="130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9608255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F8DED-6D32-30E3-C0BA-23E58B41069D}"/>
              </a:ext>
            </a:extLst>
          </p:cNvPr>
          <p:cNvSpPr>
            <a:spLocks noGrp="1"/>
          </p:cNvSpPr>
          <p:nvPr>
            <p:ph type="title"/>
          </p:nvPr>
        </p:nvSpPr>
        <p:spPr>
          <a:xfrm>
            <a:off x="1171074" y="1396686"/>
            <a:ext cx="3240506" cy="4064628"/>
          </a:xfrm>
        </p:spPr>
        <p:txBody>
          <a:bodyPr>
            <a:normAutofit/>
          </a:bodyPr>
          <a:lstStyle/>
          <a:p>
            <a:br>
              <a:rPr lang="en-GB" sz="4100" b="1" i="1">
                <a:solidFill>
                  <a:srgbClr val="FFFFFF"/>
                </a:solidFill>
                <a:latin typeface="Times New Roman" panose="02020603050405020304" pitchFamily="18" charset="0"/>
                <a:cs typeface="Times New Roman" panose="02020603050405020304" pitchFamily="18" charset="0"/>
              </a:rPr>
            </a:br>
            <a:r>
              <a:rPr lang="en-GB" sz="4100" b="1" i="1">
                <a:solidFill>
                  <a:srgbClr val="FFFFFF"/>
                </a:solidFill>
                <a:effectLst/>
                <a:latin typeface="Times New Roman"/>
                <a:ea typeface="MS Mincho"/>
                <a:cs typeface="Times New Roman"/>
              </a:rPr>
              <a:t>Pastoral Care Policy and Child Protection </a:t>
            </a:r>
            <a:r>
              <a:rPr lang="en-GB" sz="4100" b="1" i="1">
                <a:solidFill>
                  <a:srgbClr val="FFFFFF"/>
                </a:solidFill>
                <a:latin typeface="Times New Roman"/>
                <a:ea typeface="MS Mincho"/>
                <a:cs typeface="Times New Roman"/>
              </a:rPr>
              <a:t>24/25</a:t>
            </a:r>
            <a:br>
              <a:rPr lang="en-GB" sz="4100">
                <a:solidFill>
                  <a:srgbClr val="FFFFFF"/>
                </a:solidFill>
                <a:effectLst/>
                <a:latin typeface="Times New Roman" panose="02020603050405020304" pitchFamily="18" charset="0"/>
                <a:ea typeface="MS Mincho" panose="02020609040205080304" pitchFamily="49" charset="-128"/>
                <a:cs typeface="Times New Roman" panose="02020603050405020304" pitchFamily="18" charset="0"/>
              </a:rPr>
            </a:br>
            <a:endParaRPr lang="en-GB" sz="4100" b="1">
              <a:solidFill>
                <a:srgbClr val="FFFFFF"/>
              </a:solidFill>
              <a:latin typeface="Times New Roman" panose="02020603050405020304" pitchFamily="18" charset="0"/>
              <a:cs typeface="Times New Roman" panose="02020603050405020304" pitchFamily="18" charset="0"/>
            </a:endParaRPr>
          </a:p>
        </p:txBody>
      </p:sp>
      <p:sp>
        <p:nvSpPr>
          <p:cNvPr id="5" name="Arc 4">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5370153" y="1526033"/>
            <a:ext cx="5536397" cy="3935281"/>
          </a:xfrm>
        </p:spPr>
        <p:txBody>
          <a:bodyPr>
            <a:normAutofit/>
          </a:bodyPr>
          <a:lstStyle/>
          <a:p>
            <a:r>
              <a:rPr lang="en-GB" sz="1300">
                <a:effectLst/>
                <a:latin typeface="Times New Roman"/>
                <a:ea typeface="MS Mincho"/>
                <a:cs typeface="Times New Roman"/>
              </a:rPr>
              <a:t>Miss Wilson is the Designated Teacher for Child </a:t>
            </a:r>
            <a:r>
              <a:rPr lang="en-GB" sz="1300">
                <a:latin typeface="Times New Roman"/>
                <a:ea typeface="MS Mincho"/>
                <a:cs typeface="Times New Roman"/>
              </a:rPr>
              <a:t>Protection &amp; Mrs</a:t>
            </a:r>
            <a:r>
              <a:rPr lang="en-GB" sz="1300">
                <a:effectLst/>
                <a:latin typeface="Times New Roman"/>
                <a:ea typeface="MS Mincho"/>
                <a:cs typeface="Times New Roman"/>
              </a:rPr>
              <a:t> Dempsey</a:t>
            </a:r>
            <a:r>
              <a:rPr lang="en-GB" sz="1300">
                <a:latin typeface="Times New Roman"/>
                <a:ea typeface="MS Mincho"/>
                <a:cs typeface="Times New Roman"/>
              </a:rPr>
              <a:t>/Mr McReynolds</a:t>
            </a:r>
            <a:r>
              <a:rPr lang="en-GB" sz="1300">
                <a:effectLst/>
                <a:latin typeface="Times New Roman"/>
                <a:ea typeface="MS Mincho"/>
                <a:cs typeface="Times New Roman"/>
              </a:rPr>
              <a:t> </a:t>
            </a:r>
            <a:r>
              <a:rPr lang="en-GB" sz="1300">
                <a:latin typeface="Times New Roman"/>
                <a:ea typeface="MS Mincho"/>
                <a:cs typeface="Times New Roman"/>
              </a:rPr>
              <a:t>was</a:t>
            </a:r>
            <a:r>
              <a:rPr lang="en-GB" sz="1300">
                <a:effectLst/>
                <a:latin typeface="Times New Roman"/>
                <a:ea typeface="MS Mincho"/>
                <a:cs typeface="Times New Roman"/>
              </a:rPr>
              <a:t> </a:t>
            </a:r>
            <a:r>
              <a:rPr lang="en-GB" sz="1300">
                <a:latin typeface="Times New Roman"/>
                <a:ea typeface="MS Mincho"/>
                <a:cs typeface="Times New Roman"/>
              </a:rPr>
              <a:t>the</a:t>
            </a:r>
            <a:r>
              <a:rPr lang="en-GB" sz="1300">
                <a:effectLst/>
                <a:latin typeface="Times New Roman"/>
                <a:ea typeface="MS Mincho"/>
                <a:cs typeface="Times New Roman"/>
              </a:rPr>
              <a:t> Deputy Designated Teacher</a:t>
            </a:r>
            <a:r>
              <a:rPr lang="en-GB" sz="1300">
                <a:latin typeface="Times New Roman"/>
                <a:ea typeface="MS Mincho"/>
                <a:cs typeface="Times New Roman"/>
              </a:rPr>
              <a:t>.</a:t>
            </a:r>
            <a:r>
              <a:rPr lang="en-GB" sz="1300">
                <a:effectLst/>
                <a:latin typeface="Times New Roman"/>
                <a:ea typeface="MS Mincho"/>
                <a:cs typeface="Times New Roman"/>
              </a:rPr>
              <a:t> These staff members work at the direction of the Principal Mr Austin and have responsibility for the school’s Child Protection &amp; Pastoral Care Policies. All statutory requirements regarding Pastoral Care and Child Protection are outlined in these policies and are fully implemented in this school. All staff follow these procedures closely. Our key policies will be available on the ‘Key Information’ section of the website and all policies will be available on request from the School Office and reviewed annually.</a:t>
            </a:r>
          </a:p>
          <a:p>
            <a:r>
              <a:rPr lang="en-GB" sz="1300">
                <a:effectLst/>
                <a:latin typeface="Times New Roman" panose="02020603050405020304" pitchFamily="18" charset="0"/>
                <a:ea typeface="MS Mincho" panose="02020609040205080304" pitchFamily="49" charset="-128"/>
                <a:cs typeface="Times New Roman" panose="02020603050405020304" pitchFamily="18" charset="0"/>
              </a:rPr>
              <a:t>The school reviews the Policy for Child Protection and Safeguarding on an annual basis, based on recommendations from DENI and CCMS. Child Protection/ Safeguarding training was carried out with all staff on 22.08.25.</a:t>
            </a:r>
          </a:p>
          <a:p>
            <a:r>
              <a:rPr lang="en-GB" sz="1300">
                <a:effectLst/>
                <a:latin typeface="Times New Roman"/>
                <a:ea typeface="MS Mincho"/>
                <a:cs typeface="Times New Roman"/>
              </a:rPr>
              <a:t>All staff (paid and unpaid) are vetted by the Education Authority. Visiting coaches or representatives from external agencies are always under supervision of teachers when in school and are required to produce an up to date Enhanced Disclosure Form.</a:t>
            </a:r>
          </a:p>
        </p:txBody>
      </p:sp>
    </p:spTree>
    <p:extLst>
      <p:ext uri="{BB962C8B-B14F-4D97-AF65-F5344CB8AC3E}">
        <p14:creationId xmlns:p14="http://schemas.microsoft.com/office/powerpoint/2010/main" val="481698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F8DED-6D32-30E3-C0BA-23E58B41069D}"/>
              </a:ext>
            </a:extLst>
          </p:cNvPr>
          <p:cNvSpPr>
            <a:spLocks noGrp="1"/>
          </p:cNvSpPr>
          <p:nvPr>
            <p:ph type="title"/>
          </p:nvPr>
        </p:nvSpPr>
        <p:spPr>
          <a:xfrm>
            <a:off x="1389278" y="1233241"/>
            <a:ext cx="3240506" cy="4064628"/>
          </a:xfrm>
        </p:spPr>
        <p:txBody>
          <a:bodyPr>
            <a:normAutofit/>
          </a:bodyPr>
          <a:lstStyle/>
          <a:p>
            <a:r>
              <a:rPr lang="en-US" b="1" i="1">
                <a:solidFill>
                  <a:srgbClr val="FFFFFF"/>
                </a:solidFill>
                <a:effectLst/>
                <a:latin typeface="Times New Roman" panose="02020603050405020304" pitchFamily="18" charset="0"/>
                <a:ea typeface="MS Mincho" panose="02020609040205080304" pitchFamily="49" charset="-128"/>
                <a:cs typeface="Times New Roman" panose="02020603050405020304" pitchFamily="18" charset="0"/>
              </a:rPr>
              <a:t>Health and Safety of Children at St Colmcille’s PS</a:t>
            </a:r>
            <a:endParaRPr lang="en-GB" i="1">
              <a:solidFill>
                <a:srgbClr val="FFFFFF"/>
              </a:solidFill>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23" name="Freeform: Shape 22">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Content Placeholder 2">
            <a:extLst>
              <a:ext uri="{FF2B5EF4-FFF2-40B4-BE49-F238E27FC236}">
                <a16:creationId xmlns:a16="http://schemas.microsoft.com/office/drawing/2014/main" id="{0608BC07-C1FC-1E9B-9171-B8EAB304ED08}"/>
              </a:ext>
            </a:extLst>
          </p:cNvPr>
          <p:cNvSpPr>
            <a:spLocks noGrp="1"/>
          </p:cNvSpPr>
          <p:nvPr>
            <p:ph idx="1"/>
          </p:nvPr>
        </p:nvSpPr>
        <p:spPr>
          <a:xfrm>
            <a:off x="6096000" y="820880"/>
            <a:ext cx="5257799" cy="4889350"/>
          </a:xfrm>
        </p:spPr>
        <p:txBody>
          <a:bodyPr anchor="t">
            <a:normAutofit/>
          </a:bodyPr>
          <a:lstStyle/>
          <a:p>
            <a:pPr marL="0" indent="0">
              <a:buNone/>
            </a:pP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r>
              <a:rPr lang="en-US" sz="2200">
                <a:effectLst/>
                <a:latin typeface="Times New Roman" panose="02020603050405020304" pitchFamily="18" charset="0"/>
                <a:ea typeface="MS Mincho" panose="02020609040205080304" pitchFamily="49" charset="-128"/>
                <a:cs typeface="Times New Roman" panose="02020603050405020304" pitchFamily="18" charset="0"/>
              </a:rPr>
              <a:t>The Health and Safety of our children is of paramount importance to us and our school policies/ risk assessments are continually reviewed on a regular basis to keep all of our children safe, happy and adequately protected.</a:t>
            </a:r>
          </a:p>
          <a:p>
            <a:pPr marL="0" indent="0">
              <a:buNone/>
            </a:pPr>
            <a:endParaRPr lang="en-GB" sz="220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2200">
                <a:effectLst/>
                <a:latin typeface="Times New Roman" panose="02020603050405020304" pitchFamily="18" charset="0"/>
                <a:ea typeface="MS Mincho" panose="02020609040205080304" pitchFamily="49" charset="-128"/>
                <a:cs typeface="Times New Roman" panose="02020603050405020304" pitchFamily="18" charset="0"/>
              </a:rPr>
              <a:t>When a child is sick or injured the school will endeavour to contact the parent. If this is not possible the child will be brought to hospital. Parents/Guardians should always leave an Emergency Contact Number with the School Office.</a:t>
            </a:r>
          </a:p>
        </p:txBody>
      </p:sp>
      <p:sp>
        <p:nvSpPr>
          <p:cNvPr id="27" name="Freeform: Shape 26">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54781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F8DED-6D32-30E3-C0BA-23E58B41069D}"/>
              </a:ext>
            </a:extLst>
          </p:cNvPr>
          <p:cNvSpPr>
            <a:spLocks noGrp="1"/>
          </p:cNvSpPr>
          <p:nvPr>
            <p:ph type="title"/>
          </p:nvPr>
        </p:nvSpPr>
        <p:spPr>
          <a:xfrm>
            <a:off x="686834" y="1153572"/>
            <a:ext cx="3200400" cy="4461163"/>
          </a:xfrm>
        </p:spPr>
        <p:txBody>
          <a:bodyPr>
            <a:normAutofit/>
          </a:bodyPr>
          <a:lstStyle/>
          <a:p>
            <a:r>
              <a:rPr lang="en-US" b="1" i="1">
                <a:solidFill>
                  <a:srgbClr val="FFFFFF"/>
                </a:solidFill>
                <a:effectLst/>
                <a:latin typeface="Times New Roman" panose="02020603050405020304" pitchFamily="18" charset="0"/>
                <a:ea typeface="Times New Roman" panose="02020603050405020304" pitchFamily="18" charset="0"/>
              </a:rPr>
              <a:t>The </a:t>
            </a:r>
            <a:br>
              <a:rPr lang="en-US" b="1" i="1">
                <a:solidFill>
                  <a:srgbClr val="FFFFFF"/>
                </a:solidFill>
                <a:effectLst/>
                <a:latin typeface="Times New Roman" panose="02020603050405020304" pitchFamily="18" charset="0"/>
                <a:ea typeface="Times New Roman" panose="02020603050405020304" pitchFamily="18" charset="0"/>
              </a:rPr>
            </a:br>
            <a:r>
              <a:rPr lang="en-US" b="1" i="1">
                <a:solidFill>
                  <a:srgbClr val="FFFFFF"/>
                </a:solidFill>
                <a:effectLst/>
                <a:latin typeface="Times New Roman" panose="02020603050405020304" pitchFamily="18" charset="0"/>
                <a:ea typeface="Times New Roman" panose="02020603050405020304" pitchFamily="18" charset="0"/>
              </a:rPr>
              <a:t>Curriculum</a:t>
            </a:r>
            <a:endParaRPr lang="en-GB" i="1">
              <a:solidFill>
                <a:srgbClr val="FFFFFF"/>
              </a:solidFill>
              <a:effectLst/>
              <a:latin typeface="Times New Roman" panose="02020603050405020304" pitchFamily="18" charset="0"/>
              <a:ea typeface="Times New Roman" panose="02020603050405020304" pitchFamily="18" charset="0"/>
            </a:endParaRPr>
          </a:p>
        </p:txBody>
      </p:sp>
      <p:sp>
        <p:nvSpPr>
          <p:cNvPr id="6" name="Arc 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r>
              <a:rPr lang="en-US" sz="2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Our teachers are fully committed to the Northern Ireland curriculum and embrace the importance of Play Based Learning and Activity Based Learning. We work hard to ensure children experience a smooth transition from pre-school to Primary 1. Children benefit from challenging Play/Activity Based Learning that encourages important social, emotional and physical skills as well as promoting their early Literacy and Numeracy development. Our children learn to think, problem solve, share, cooperate and develop self-esteem and confidence. </a:t>
            </a:r>
          </a:p>
          <a:p>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The Primary Curriculum is set out in Six Areas of Learning:</a:t>
            </a:r>
          </a:p>
          <a:p>
            <a:pPr lvl="1"/>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Language and Literacy</a:t>
            </a:r>
          </a:p>
          <a:p>
            <a:pPr lvl="1"/>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Mathematics and Numeracy </a:t>
            </a:r>
            <a:endParaRPr lang="en-GB" sz="2000" dirty="0">
              <a:latin typeface="Cambria" panose="02040503050406030204" pitchFamily="18" charset="0"/>
              <a:ea typeface="MS Mincho" panose="02020609040205080304" pitchFamily="49" charset="-128"/>
              <a:cs typeface="Times New Roman" panose="02020603050405020304" pitchFamily="18" charset="0"/>
            </a:endParaRPr>
          </a:p>
          <a:p>
            <a:pPr lvl="1"/>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The Arts</a:t>
            </a:r>
          </a:p>
          <a:p>
            <a:pPr lvl="1"/>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The World Around Us </a:t>
            </a:r>
            <a:endParaRPr lang="en-GB" sz="2000" dirty="0">
              <a:latin typeface="Cambria" panose="02040503050406030204" pitchFamily="18" charset="0"/>
              <a:ea typeface="MS Mincho" panose="02020609040205080304" pitchFamily="49" charset="-128"/>
              <a:cs typeface="Times New Roman" panose="02020603050405020304" pitchFamily="18" charset="0"/>
            </a:endParaRPr>
          </a:p>
          <a:p>
            <a:pPr lvl="1"/>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Personal Development and Mutual Understanding </a:t>
            </a:r>
            <a:endParaRPr lang="en-GB" sz="2000" dirty="0">
              <a:latin typeface="Cambria" panose="02040503050406030204" pitchFamily="18" charset="0"/>
              <a:ea typeface="MS Mincho" panose="02020609040205080304" pitchFamily="49" charset="-128"/>
              <a:cs typeface="Times New Roman" panose="02020603050405020304" pitchFamily="18" charset="0"/>
            </a:endParaRPr>
          </a:p>
          <a:p>
            <a:pPr lvl="1"/>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Physical Development and Movement </a:t>
            </a:r>
            <a:endParaRPr lang="en-GB" sz="2000" dirty="0">
              <a:effectLst/>
              <a:latin typeface="Cambria" panose="02040503050406030204" pitchFamily="18" charset="0"/>
              <a:ea typeface="MS Mincho" panose="02020609040205080304" pitchFamily="49" charset="-128"/>
              <a:cs typeface="Times New Roman" panose="02020603050405020304" pitchFamily="18" charset="0"/>
            </a:endParaRPr>
          </a:p>
          <a:p>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995209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F8DED-6D32-30E3-C0BA-23E58B41069D}"/>
              </a:ext>
            </a:extLst>
          </p:cNvPr>
          <p:cNvSpPr>
            <a:spLocks noGrp="1"/>
          </p:cNvSpPr>
          <p:nvPr>
            <p:ph type="title"/>
          </p:nvPr>
        </p:nvSpPr>
        <p:spPr>
          <a:xfrm>
            <a:off x="686834" y="1153572"/>
            <a:ext cx="3200400" cy="4461163"/>
          </a:xfrm>
        </p:spPr>
        <p:txBody>
          <a:bodyPr>
            <a:normAutofit/>
          </a:bodyPr>
          <a:lstStyle/>
          <a:p>
            <a:r>
              <a:rPr lang="en-US" sz="3100" b="1" i="1" dirty="0">
                <a:solidFill>
                  <a:srgbClr val="FFFFFF"/>
                </a:solidFill>
                <a:effectLst/>
                <a:latin typeface="Times New Roman"/>
                <a:ea typeface="Times New Roman" panose="02020603050405020304" pitchFamily="18" charset="0"/>
                <a:cs typeface="Times New Roman"/>
              </a:rPr>
              <a:t>The </a:t>
            </a:r>
            <a:br>
              <a:rPr lang="en-US" sz="3100" b="1" i="1" dirty="0">
                <a:solidFill>
                  <a:srgbClr val="FFFFFF"/>
                </a:solidFill>
                <a:effectLst/>
                <a:latin typeface="Times New Roman" panose="02020603050405020304" pitchFamily="18" charset="0"/>
                <a:ea typeface="Times New Roman" panose="02020603050405020304" pitchFamily="18" charset="0"/>
              </a:rPr>
            </a:br>
            <a:r>
              <a:rPr lang="en-US" sz="3100" b="1" i="1" dirty="0">
                <a:solidFill>
                  <a:srgbClr val="FFFFFF"/>
                </a:solidFill>
                <a:effectLst/>
                <a:latin typeface="Times New Roman"/>
                <a:ea typeface="Times New Roman" panose="02020603050405020304" pitchFamily="18" charset="0"/>
                <a:cs typeface="Times New Roman"/>
              </a:rPr>
              <a:t>Curriculum</a:t>
            </a:r>
            <a:br>
              <a:rPr lang="en-US" sz="3100" b="1" i="1" dirty="0">
                <a:solidFill>
                  <a:srgbClr val="FFFFFF"/>
                </a:solidFill>
                <a:latin typeface="Times New Roman"/>
                <a:ea typeface="Times New Roman" panose="02020603050405020304" pitchFamily="18" charset="0"/>
                <a:cs typeface="Times New Roman"/>
              </a:rPr>
            </a:br>
            <a:br>
              <a:rPr lang="en-US" sz="3100" b="1" i="1" dirty="0">
                <a:solidFill>
                  <a:srgbClr val="FFFFFF"/>
                </a:solidFill>
                <a:latin typeface="Times New Roman" panose="02020603050405020304" pitchFamily="18" charset="0"/>
                <a:ea typeface="Times New Roman" panose="02020603050405020304" pitchFamily="18" charset="0"/>
                <a:cs typeface="Times New Roman"/>
              </a:rPr>
            </a:br>
            <a:r>
              <a:rPr lang="en-US" sz="3100" b="1" i="1" dirty="0">
                <a:solidFill>
                  <a:srgbClr val="FFFFFF"/>
                </a:solidFill>
                <a:latin typeface="Times New Roman"/>
                <a:ea typeface="Times New Roman" panose="02020603050405020304" pitchFamily="18" charset="0"/>
                <a:cs typeface="Times New Roman"/>
              </a:rPr>
              <a:t>See next slides for Coordinator Reports in Literacy, Numeracy &amp; ICT</a:t>
            </a:r>
            <a:br>
              <a:rPr lang="en-US" sz="3100" b="1" i="1" dirty="0">
                <a:solidFill>
                  <a:srgbClr val="FFFFFF"/>
                </a:solidFill>
                <a:latin typeface="Times New Roman" panose="02020603050405020304" pitchFamily="18" charset="0"/>
                <a:ea typeface="Times New Roman" panose="02020603050405020304" pitchFamily="18" charset="0"/>
                <a:cs typeface="Times New Roman"/>
              </a:rPr>
            </a:br>
            <a:endParaRPr lang="en-GB" sz="3100" i="1" dirty="0">
              <a:solidFill>
                <a:srgbClr val="FFFFFF"/>
              </a:solidFill>
              <a:effectLst/>
              <a:latin typeface="Times New Roman" panose="02020603050405020304" pitchFamily="18" charset="0"/>
              <a:ea typeface="Times New Roman" panose="02020603050405020304" pitchFamily="18" charset="0"/>
            </a:endParaRPr>
          </a:p>
        </p:txBody>
      </p:sp>
      <p:sp>
        <p:nvSpPr>
          <p:cNvPr id="6" name="Arc 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r>
              <a:rPr lang="en-GB" sz="1500">
                <a:effectLst/>
                <a:latin typeface="Times New Roman" panose="02020603050405020304" pitchFamily="18" charset="0"/>
                <a:ea typeface="MS Mincho" panose="02020609040205080304" pitchFamily="49" charset="-128"/>
                <a:cs typeface="Times New Roman" panose="02020603050405020304" pitchFamily="18" charset="0"/>
              </a:rPr>
              <a:t>At the heart of the curriculum lies an explicit emphasis on the development of skills and capabilities for lifelong learning and operating effectively in society. Through opportunities to engage in active learning contexts across all areas of the curriculum children will progressively develop: </a:t>
            </a:r>
          </a:p>
          <a:p>
            <a:pPr marL="0" indent="0">
              <a:buNone/>
            </a:pP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r>
              <a:rPr lang="en-GB" sz="1500" b="1" i="1">
                <a:effectLst/>
                <a:latin typeface="Times New Roman" panose="02020603050405020304" pitchFamily="18" charset="0"/>
                <a:ea typeface="MS Mincho" panose="02020609040205080304" pitchFamily="49" charset="-128"/>
                <a:cs typeface="Times New Roman" panose="02020603050405020304" pitchFamily="18" charset="0"/>
              </a:rPr>
              <a:t>Cross Curricular Skills: </a:t>
            </a: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Communication </a:t>
            </a: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Using Mathematics </a:t>
            </a: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Using Information and Communications Technology </a:t>
            </a:r>
          </a:p>
          <a:p>
            <a:pPr marL="0" indent="0">
              <a:buNone/>
            </a:pP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r>
              <a:rPr lang="en-GB" sz="1500" b="1" i="1">
                <a:effectLst/>
                <a:latin typeface="Times New Roman" panose="02020603050405020304" pitchFamily="18" charset="0"/>
                <a:ea typeface="MS Mincho" panose="02020609040205080304" pitchFamily="49" charset="-128"/>
                <a:cs typeface="Times New Roman" panose="02020603050405020304" pitchFamily="18" charset="0"/>
              </a:rPr>
              <a:t>Thinking Skills and Personal Capabilities: </a:t>
            </a: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Thinking, Problem Solving and Decision Making </a:t>
            </a: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Self Management </a:t>
            </a: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Working with Others </a:t>
            </a: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Managing Information </a:t>
            </a:r>
          </a:p>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sym typeface="Symbol" panose="05050102010706020507" pitchFamily="18" charset="2"/>
              </a:rPr>
              <a:t></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 Being Creative</a:t>
            </a:r>
          </a:p>
          <a:p>
            <a:endParaRPr lang="en-GB" sz="150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712031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686834" y="1153572"/>
            <a:ext cx="3200400" cy="44611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rgbClr val="FFFFFF"/>
                </a:solidFill>
                <a:latin typeface="+mj-lt"/>
                <a:ea typeface="+mj-ea"/>
                <a:cs typeface="+mj-cs"/>
              </a:rPr>
              <a:t>Literacy Co-Ordinator’s Report June 2025 </a:t>
            </a: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a:extLst>
              <a:ext uri="{FF2B5EF4-FFF2-40B4-BE49-F238E27FC236}">
                <a16:creationId xmlns:a16="http://schemas.microsoft.com/office/drawing/2014/main" id="{66283B88-A103-BD20-404E-9248673FC2FE}"/>
              </a:ext>
            </a:extLst>
          </p:cNvPr>
          <p:cNvSpPr txBox="1"/>
          <p:nvPr/>
        </p:nvSpPr>
        <p:spPr>
          <a:xfrm>
            <a:off x="4447308" y="591344"/>
            <a:ext cx="6906491" cy="6360062"/>
          </a:xfrm>
          <a:prstGeom prst="rect">
            <a:avLst/>
          </a:prstGeom>
        </p:spPr>
        <p:txBody>
          <a:bodyPr vert="horz" lIns="91440" tIns="45720" rIns="91440" bIns="45720" rtlCol="0" anchor="ctr">
            <a:normAutofit fontScale="92500" lnSpcReduction="10000"/>
          </a:bodyPr>
          <a:lstStyle/>
          <a:p>
            <a:pPr defTabSz="914400" fontAlgn="base">
              <a:lnSpc>
                <a:spcPct val="90000"/>
              </a:lnSpc>
            </a:pPr>
            <a:r>
              <a:rPr lang="en-US" sz="1500" b="1" u="sng" dirty="0">
                <a:effectLst/>
              </a:rPr>
              <a:t>Literacy Co-Ordinator:</a:t>
            </a:r>
            <a:r>
              <a:rPr lang="en-US" sz="1500" dirty="0">
                <a:effectLst/>
              </a:rPr>
              <a:t> Maria Flanagan </a:t>
            </a:r>
          </a:p>
          <a:p>
            <a:pPr defTabSz="914400">
              <a:lnSpc>
                <a:spcPct val="90000"/>
              </a:lnSpc>
              <a:spcAft>
                <a:spcPts val="1000"/>
              </a:spcAft>
            </a:pPr>
            <a:r>
              <a:rPr lang="en-US" sz="1500" b="1" u="sng" dirty="0"/>
              <a:t>Key Priorities</a:t>
            </a:r>
            <a:endParaRPr lang="en-US" sz="1500" dirty="0">
              <a:effectLst/>
            </a:endParaRPr>
          </a:p>
          <a:p>
            <a:pPr marL="342900" lvl="0" indent="-228600" defTabSz="914400">
              <a:lnSpc>
                <a:spcPct val="90000"/>
              </a:lnSpc>
              <a:buFont typeface="Arial" panose="020B0604020202020204" pitchFamily="34" charset="0"/>
              <a:buChar char="•"/>
            </a:pPr>
            <a:r>
              <a:rPr lang="en-US" sz="1500" dirty="0">
                <a:effectLst/>
              </a:rPr>
              <a:t>The upkeeping and sharing of Literacy Calendar.</a:t>
            </a:r>
          </a:p>
          <a:p>
            <a:pPr marL="342900" lvl="0" indent="-228600" defTabSz="914400">
              <a:lnSpc>
                <a:spcPct val="90000"/>
              </a:lnSpc>
              <a:buFont typeface="Arial" panose="020B0604020202020204" pitchFamily="34" charset="0"/>
              <a:buChar char="•"/>
            </a:pPr>
            <a:r>
              <a:rPr lang="en-US" sz="1500" dirty="0">
                <a:effectLst/>
              </a:rPr>
              <a:t>Update of Literacy Policy in coordination with School Development Plan. </a:t>
            </a:r>
          </a:p>
          <a:p>
            <a:pPr marL="342900" lvl="0" indent="-228600" defTabSz="914400">
              <a:lnSpc>
                <a:spcPct val="90000"/>
              </a:lnSpc>
              <a:buFont typeface="Arial" panose="020B0604020202020204" pitchFamily="34" charset="0"/>
              <a:buChar char="•"/>
            </a:pPr>
            <a:r>
              <a:rPr lang="en-US" sz="1500" dirty="0">
                <a:effectLst/>
              </a:rPr>
              <a:t>Sharing of new developments within Literacy.</a:t>
            </a:r>
          </a:p>
          <a:p>
            <a:pPr marL="342900" lvl="0" indent="-228600" defTabSz="914400">
              <a:lnSpc>
                <a:spcPct val="90000"/>
              </a:lnSpc>
              <a:buFont typeface="Arial" panose="020B0604020202020204" pitchFamily="34" charset="0"/>
              <a:buChar char="•"/>
            </a:pPr>
            <a:r>
              <a:rPr lang="en-US" sz="1500" dirty="0">
                <a:effectLst/>
              </a:rPr>
              <a:t>Sharing of May 2024 Literacy Data (August 2024).</a:t>
            </a:r>
          </a:p>
          <a:p>
            <a:pPr marL="342900" lvl="0" indent="-228600" defTabSz="914400">
              <a:lnSpc>
                <a:spcPct val="90000"/>
              </a:lnSpc>
              <a:buFont typeface="Arial" panose="020B0604020202020204" pitchFamily="34" charset="0"/>
              <a:buChar char="•"/>
            </a:pPr>
            <a:r>
              <a:rPr lang="en-US" sz="1500" dirty="0">
                <a:effectLst/>
              </a:rPr>
              <a:t>Refresher training of Literacy Shed+ teaching resource. (November 2024)</a:t>
            </a:r>
          </a:p>
          <a:p>
            <a:pPr marL="342900" lvl="0" indent="-228600" defTabSz="914400">
              <a:lnSpc>
                <a:spcPct val="90000"/>
              </a:lnSpc>
              <a:buFont typeface="Arial" panose="020B0604020202020204" pitchFamily="34" charset="0"/>
              <a:buChar char="•"/>
            </a:pPr>
            <a:r>
              <a:rPr lang="en-US" sz="1500" dirty="0">
                <a:effectLst/>
              </a:rPr>
              <a:t>Whole Staff Training - ‘Practical Approaches to Literacy’ (November 2024) </a:t>
            </a:r>
          </a:p>
          <a:p>
            <a:pPr marL="342900" lvl="0" indent="-228600" defTabSz="914400">
              <a:lnSpc>
                <a:spcPct val="90000"/>
              </a:lnSpc>
              <a:buFont typeface="Arial" panose="020B0604020202020204" pitchFamily="34" charset="0"/>
              <a:buChar char="•"/>
            </a:pPr>
            <a:r>
              <a:rPr lang="en-US" sz="1500" dirty="0">
                <a:effectLst/>
              </a:rPr>
              <a:t>Whole Staff Training - ‘Enhancing Reading Comprehension’ (January 2025)</a:t>
            </a:r>
          </a:p>
          <a:p>
            <a:pPr marL="342900" lvl="0" indent="-228600" defTabSz="914400">
              <a:lnSpc>
                <a:spcPct val="90000"/>
              </a:lnSpc>
              <a:buFont typeface="Arial" panose="020B0604020202020204" pitchFamily="34" charset="0"/>
              <a:buChar char="•"/>
            </a:pPr>
            <a:r>
              <a:rPr lang="en-US" sz="1500" dirty="0">
                <a:effectLst/>
              </a:rPr>
              <a:t>Classroom Assistant Training – ‘Precision Teaching’ (March 2025)</a:t>
            </a:r>
          </a:p>
          <a:p>
            <a:pPr marL="342900" lvl="0" indent="-228600" defTabSz="914400">
              <a:lnSpc>
                <a:spcPct val="90000"/>
              </a:lnSpc>
              <a:buFont typeface="Arial" panose="020B0604020202020204" pitchFamily="34" charset="0"/>
              <a:buChar char="•"/>
            </a:pPr>
            <a:r>
              <a:rPr lang="en-US" sz="1500" dirty="0">
                <a:effectLst/>
              </a:rPr>
              <a:t>Literacy PRSD observations (March 2025).</a:t>
            </a:r>
          </a:p>
          <a:p>
            <a:pPr marL="342900" lvl="0" indent="-228600" defTabSz="914400">
              <a:lnSpc>
                <a:spcPct val="90000"/>
              </a:lnSpc>
              <a:buFont typeface="Arial" panose="020B0604020202020204" pitchFamily="34" charset="0"/>
              <a:buChar char="•"/>
            </a:pPr>
            <a:r>
              <a:rPr lang="en-US" sz="1500" dirty="0">
                <a:effectLst/>
              </a:rPr>
              <a:t>Collegiate lessons (April 2025)</a:t>
            </a:r>
          </a:p>
          <a:p>
            <a:pPr marL="342900" lvl="0" indent="-228600" defTabSz="914400">
              <a:lnSpc>
                <a:spcPct val="90000"/>
              </a:lnSpc>
              <a:buFont typeface="Arial" panose="020B0604020202020204" pitchFamily="34" charset="0"/>
              <a:buChar char="•"/>
            </a:pPr>
            <a:r>
              <a:rPr lang="en-US" sz="1500" dirty="0">
                <a:effectLst/>
              </a:rPr>
              <a:t>Literacy Curriculum Monitoring across the school. </a:t>
            </a:r>
            <a:r>
              <a:rPr lang="en-US" sz="1500" dirty="0" err="1">
                <a:effectLst/>
              </a:rPr>
              <a:t>Analyse</a:t>
            </a:r>
            <a:r>
              <a:rPr lang="en-US" sz="1500" dirty="0">
                <a:effectLst/>
              </a:rPr>
              <a:t> of Literacy planners, books, class pages. Areas of improvement noted. (October 2024 and February 2025)</a:t>
            </a:r>
          </a:p>
          <a:p>
            <a:pPr marL="342900" lvl="0" indent="-228600" defTabSz="914400">
              <a:lnSpc>
                <a:spcPct val="90000"/>
              </a:lnSpc>
              <a:buFont typeface="Arial" panose="020B0604020202020204" pitchFamily="34" charset="0"/>
              <a:buChar char="•"/>
            </a:pPr>
            <a:r>
              <a:rPr lang="en-US" sz="1500" dirty="0">
                <a:effectLst/>
              </a:rPr>
              <a:t>Continuation of Pupil Focus Groups to enhance teaching and learning within the subject of Literacy. (February 2025)</a:t>
            </a:r>
          </a:p>
          <a:p>
            <a:pPr marL="342900" lvl="0" indent="-228600" defTabSz="914400">
              <a:lnSpc>
                <a:spcPct val="90000"/>
              </a:lnSpc>
              <a:spcAft>
                <a:spcPts val="800"/>
              </a:spcAft>
              <a:buFont typeface="Arial" panose="020B0604020202020204" pitchFamily="34" charset="0"/>
              <a:buChar char="•"/>
            </a:pPr>
            <a:r>
              <a:rPr lang="en-US" sz="1500" dirty="0">
                <a:effectLst/>
              </a:rPr>
              <a:t>Audit of Staff Understanding of Literacy Strategies. Priority areas for Professional Development 2025/26. (June 2025)</a:t>
            </a:r>
          </a:p>
          <a:p>
            <a:pPr marL="342900" lvl="0" indent="-228600" defTabSz="914400">
              <a:lnSpc>
                <a:spcPct val="90000"/>
              </a:lnSpc>
              <a:buFont typeface="Arial" panose="020B0604020202020204" pitchFamily="34" charset="0"/>
              <a:buChar char="•"/>
            </a:pPr>
            <a:r>
              <a:rPr lang="en-US" sz="1500" dirty="0">
                <a:effectLst/>
              </a:rPr>
              <a:t>Continuation of High Frequency Word whole school scheme. </a:t>
            </a:r>
          </a:p>
          <a:p>
            <a:pPr marL="342900" lvl="0" indent="-228600" defTabSz="914400">
              <a:lnSpc>
                <a:spcPct val="90000"/>
              </a:lnSpc>
              <a:buFont typeface="Arial" panose="020B0604020202020204" pitchFamily="34" charset="0"/>
              <a:buChar char="•"/>
            </a:pPr>
            <a:r>
              <a:rPr lang="en-US" sz="1500" dirty="0">
                <a:effectLst/>
              </a:rPr>
              <a:t>All pupils assessed and tracked using the High Frequency Word scheme. (September 2024, January 2025, June 2025)</a:t>
            </a:r>
          </a:p>
          <a:p>
            <a:pPr marL="342900" lvl="0" indent="-228600" defTabSz="914400">
              <a:lnSpc>
                <a:spcPct val="90000"/>
              </a:lnSpc>
              <a:buFont typeface="Arial" panose="020B0604020202020204" pitchFamily="34" charset="0"/>
              <a:buChar char="•"/>
            </a:pPr>
            <a:r>
              <a:rPr lang="en-US" sz="1500" dirty="0">
                <a:effectLst/>
              </a:rPr>
              <a:t>Salford Reading Assessments (September 2024, January 2025, June 2025)</a:t>
            </a:r>
          </a:p>
          <a:p>
            <a:pPr marL="342900" lvl="0" indent="-228600" defTabSz="914400">
              <a:lnSpc>
                <a:spcPct val="90000"/>
              </a:lnSpc>
              <a:buFont typeface="Arial" panose="020B0604020202020204" pitchFamily="34" charset="0"/>
              <a:buChar char="•"/>
            </a:pPr>
            <a:r>
              <a:rPr lang="en-US" sz="1500" dirty="0">
                <a:effectLst/>
              </a:rPr>
              <a:t>PIE Assessments for literacy withdrawal pupils (November 2024)</a:t>
            </a:r>
          </a:p>
          <a:p>
            <a:pPr marL="342900" lvl="0" indent="-228600" defTabSz="914400">
              <a:lnSpc>
                <a:spcPct val="90000"/>
              </a:lnSpc>
              <a:buFont typeface="Arial" panose="020B0604020202020204" pitchFamily="34" charset="0"/>
              <a:buChar char="•"/>
            </a:pPr>
            <a:r>
              <a:rPr lang="en-US" sz="1500" dirty="0">
                <a:effectLst/>
              </a:rPr>
              <a:t>PTE Assessments (May 2025)</a:t>
            </a:r>
          </a:p>
          <a:p>
            <a:pPr marL="342900" lvl="0" indent="-228600" defTabSz="914400">
              <a:lnSpc>
                <a:spcPct val="90000"/>
              </a:lnSpc>
              <a:buFont typeface="Arial" panose="020B0604020202020204" pitchFamily="34" charset="0"/>
              <a:buChar char="•"/>
            </a:pPr>
            <a:r>
              <a:rPr lang="en-US" sz="1500" dirty="0">
                <a:effectLst/>
              </a:rPr>
              <a:t>Literacy interventions - Reading Partnership (P3-P7) and </a:t>
            </a:r>
            <a:r>
              <a:rPr lang="en-US" sz="1500" dirty="0" err="1">
                <a:effectLst/>
              </a:rPr>
              <a:t>Talkboost</a:t>
            </a:r>
            <a:r>
              <a:rPr lang="en-US" sz="1500" dirty="0">
                <a:effectLst/>
              </a:rPr>
              <a:t> (P1-P2).</a:t>
            </a:r>
          </a:p>
          <a:p>
            <a:pPr marL="342900" lvl="0" indent="-228600" defTabSz="914400">
              <a:lnSpc>
                <a:spcPct val="90000"/>
              </a:lnSpc>
              <a:buFont typeface="Arial" panose="020B0604020202020204" pitchFamily="34" charset="0"/>
              <a:buChar char="•"/>
            </a:pPr>
            <a:r>
              <a:rPr lang="en-US" sz="1500" dirty="0">
                <a:effectLst/>
              </a:rPr>
              <a:t>Literacy Intervention Withdrawal Groups – </a:t>
            </a:r>
            <a:r>
              <a:rPr lang="en-US" sz="1500" dirty="0" err="1">
                <a:effectLst/>
              </a:rPr>
              <a:t>Mrs</a:t>
            </a:r>
            <a:r>
              <a:rPr lang="en-US" sz="1500" dirty="0">
                <a:effectLst/>
              </a:rPr>
              <a:t> Flanagan and </a:t>
            </a:r>
            <a:r>
              <a:rPr lang="en-US" sz="1500" dirty="0" err="1">
                <a:effectLst/>
              </a:rPr>
              <a:t>Mrs</a:t>
            </a:r>
            <a:r>
              <a:rPr lang="en-US" sz="1500" dirty="0">
                <a:effectLst/>
              </a:rPr>
              <a:t> Mulholland.</a:t>
            </a:r>
          </a:p>
          <a:p>
            <a:pPr marL="342900" lvl="0" indent="-228600" defTabSz="914400">
              <a:lnSpc>
                <a:spcPct val="90000"/>
              </a:lnSpc>
              <a:buFont typeface="Arial" panose="020B0604020202020204" pitchFamily="34" charset="0"/>
              <a:buChar char="•"/>
            </a:pPr>
            <a:r>
              <a:rPr lang="en-US" sz="1500" dirty="0">
                <a:effectLst/>
              </a:rPr>
              <a:t>Literacy Data analysis (June 2025).</a:t>
            </a:r>
          </a:p>
          <a:p>
            <a:pPr marL="342900" lvl="0" indent="-228600" defTabSz="914400">
              <a:lnSpc>
                <a:spcPct val="90000"/>
              </a:lnSpc>
              <a:buFont typeface="Arial" panose="020B0604020202020204" pitchFamily="34" charset="0"/>
              <a:buChar char="•"/>
            </a:pPr>
            <a:r>
              <a:rPr lang="en-US" sz="1500" dirty="0">
                <a:effectLst/>
              </a:rPr>
              <a:t>Celebrations </a:t>
            </a:r>
            <a:r>
              <a:rPr lang="en-US" sz="1500" dirty="0" err="1">
                <a:effectLst/>
              </a:rPr>
              <a:t>organised</a:t>
            </a:r>
            <a:r>
              <a:rPr lang="en-US" sz="1500" dirty="0">
                <a:effectLst/>
              </a:rPr>
              <a:t> to promote literacy – World Book Day, Roald Dahl Day, St Colmcille’s National Storytelling Week, National Poetry Day, Spelling Bee Competition.</a:t>
            </a:r>
          </a:p>
          <a:p>
            <a:pPr marL="342900" lvl="0" indent="-228600" defTabSz="914400">
              <a:lnSpc>
                <a:spcPct val="90000"/>
              </a:lnSpc>
              <a:buFont typeface="Arial" panose="020B0604020202020204" pitchFamily="34" charset="0"/>
              <a:buChar char="•"/>
            </a:pPr>
            <a:r>
              <a:rPr lang="en-US" sz="1500" dirty="0">
                <a:effectLst/>
              </a:rPr>
              <a:t>Author Visit – Tim </a:t>
            </a:r>
            <a:r>
              <a:rPr lang="en-US" sz="1500" dirty="0" err="1">
                <a:effectLst/>
              </a:rPr>
              <a:t>Bailie</a:t>
            </a:r>
            <a:r>
              <a:rPr lang="en-US" sz="1500" dirty="0">
                <a:effectLst/>
              </a:rPr>
              <a:t> (February 2025)</a:t>
            </a:r>
          </a:p>
          <a:p>
            <a:pPr marL="342900" lvl="0" indent="-228600" defTabSz="914400">
              <a:lnSpc>
                <a:spcPct val="90000"/>
              </a:lnSpc>
              <a:buFont typeface="Arial" panose="020B0604020202020204" pitchFamily="34" charset="0"/>
              <a:buChar char="•"/>
            </a:pPr>
            <a:r>
              <a:rPr lang="en-US" sz="1500" dirty="0">
                <a:effectLst/>
              </a:rPr>
              <a:t>Creative Literacy Workshop (P7 Transition Project) with Declan Carville. (April 2025)</a:t>
            </a:r>
          </a:p>
          <a:p>
            <a:pPr marL="342900" lvl="0" indent="-228600" defTabSz="914400">
              <a:lnSpc>
                <a:spcPct val="90000"/>
              </a:lnSpc>
              <a:spcAft>
                <a:spcPts val="1000"/>
              </a:spcAft>
              <a:buFont typeface="Arial" panose="020B0604020202020204" pitchFamily="34" charset="0"/>
              <a:buChar char="•"/>
            </a:pPr>
            <a:r>
              <a:rPr lang="en-US" sz="1500" dirty="0">
                <a:effectLst/>
              </a:rPr>
              <a:t>Literacy Partnership with St Nicholas’ Ardglass. Regular contact with M. Flanagan and E. Wilson, via email and phone, throughout the school year.</a:t>
            </a:r>
          </a:p>
          <a:p>
            <a:pPr indent="-228600" defTabSz="914400" fontAlgn="base">
              <a:lnSpc>
                <a:spcPct val="90000"/>
              </a:lnSpc>
              <a:buFont typeface="Arial" panose="020B0604020202020204" pitchFamily="34" charset="0"/>
              <a:buChar char="•"/>
            </a:pPr>
            <a:endParaRPr lang="en-US" sz="1100" b="1" u="sng" dirty="0"/>
          </a:p>
          <a:p>
            <a:pPr indent="-228600" defTabSz="914400" fontAlgn="base">
              <a:lnSpc>
                <a:spcPct val="90000"/>
              </a:lnSpc>
              <a:buFont typeface="Arial" panose="020B0604020202020204" pitchFamily="34" charset="0"/>
              <a:buChar char="•"/>
            </a:pPr>
            <a:endParaRPr lang="en-US" sz="1100" b="1" u="sng" dirty="0"/>
          </a:p>
          <a:p>
            <a:pPr indent="-228600" defTabSz="914400" fontAlgn="base">
              <a:lnSpc>
                <a:spcPct val="90000"/>
              </a:lnSpc>
              <a:buFont typeface="Arial" panose="020B0604020202020204" pitchFamily="34" charset="0"/>
              <a:buChar char="•"/>
            </a:pPr>
            <a:endParaRPr lang="en-US" sz="1100" b="1" u="sng" dirty="0"/>
          </a:p>
          <a:p>
            <a:pPr indent="-228600" defTabSz="914400" fontAlgn="base">
              <a:lnSpc>
                <a:spcPct val="90000"/>
              </a:lnSpc>
              <a:buFont typeface="Arial" panose="020B0604020202020204" pitchFamily="34" charset="0"/>
              <a:buChar char="•"/>
            </a:pPr>
            <a:endParaRPr lang="en-US" sz="1100" b="1" u="sng" dirty="0"/>
          </a:p>
          <a:p>
            <a:pPr indent="-228600" defTabSz="914400" fontAlgn="base">
              <a:lnSpc>
                <a:spcPct val="90000"/>
              </a:lnSpc>
              <a:buFont typeface="Arial" panose="020B0604020202020204" pitchFamily="34" charset="0"/>
              <a:buChar char="•"/>
            </a:pPr>
            <a:endParaRPr lang="en-US" sz="1100" b="1" u="sng" dirty="0"/>
          </a:p>
          <a:p>
            <a:pPr indent="-228600" defTabSz="914400" fontAlgn="base">
              <a:lnSpc>
                <a:spcPct val="90000"/>
              </a:lnSpc>
              <a:buFont typeface="Arial" panose="020B0604020202020204" pitchFamily="34" charset="0"/>
              <a:buChar char="•"/>
            </a:pPr>
            <a:endParaRPr lang="en-US" sz="1100" dirty="0"/>
          </a:p>
          <a:p>
            <a:pPr marL="285750" indent="-228600" defTabSz="914400" fontAlgn="base">
              <a:lnSpc>
                <a:spcPct val="90000"/>
              </a:lnSpc>
              <a:buFont typeface="Arial" panose="020B0604020202020204" pitchFamily="34" charset="0"/>
              <a:buChar char="•"/>
            </a:pPr>
            <a:endParaRPr lang="en-US" sz="1100" dirty="0">
              <a:effectLst/>
            </a:endParaRPr>
          </a:p>
        </p:txBody>
      </p:sp>
    </p:spTree>
    <p:extLst>
      <p:ext uri="{BB962C8B-B14F-4D97-AF65-F5344CB8AC3E}">
        <p14:creationId xmlns:p14="http://schemas.microsoft.com/office/powerpoint/2010/main" val="364250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Literacy Co-Ordinator’s Report June 2025  </a:t>
            </a:r>
          </a:p>
        </p:txBody>
      </p:sp>
      <p:sp>
        <p:nvSpPr>
          <p:cNvPr id="25" name="Arc 2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1E746FC4-9E44-19BC-21FC-C8F611A8C1B4}"/>
              </a:ext>
            </a:extLst>
          </p:cNvPr>
          <p:cNvSpPr txBox="1"/>
          <p:nvPr/>
        </p:nvSpPr>
        <p:spPr>
          <a:xfrm>
            <a:off x="838200" y="1825625"/>
            <a:ext cx="10515600" cy="4351338"/>
          </a:xfrm>
          <a:prstGeom prst="rect">
            <a:avLst/>
          </a:prstGeom>
        </p:spPr>
        <p:txBody>
          <a:bodyPr vert="horz" lIns="91440" tIns="45720" rIns="91440" bIns="45720" rtlCol="0">
            <a:normAutofit/>
          </a:bodyPr>
          <a:lstStyle/>
          <a:p>
            <a:pPr lvl="0" defTabSz="914400">
              <a:lnSpc>
                <a:spcPct val="90000"/>
              </a:lnSpc>
              <a:spcAft>
                <a:spcPts val="600"/>
              </a:spcAft>
            </a:pPr>
            <a:r>
              <a:rPr lang="en-US" sz="1500" b="1" u="sng" dirty="0"/>
              <a:t>Impact:</a:t>
            </a:r>
          </a:p>
          <a:p>
            <a:pPr marL="171450" lvl="0" indent="-228600" defTabSz="914400">
              <a:lnSpc>
                <a:spcPct val="90000"/>
              </a:lnSpc>
              <a:spcAft>
                <a:spcPts val="600"/>
              </a:spcAft>
              <a:buFont typeface="Arial" panose="020B0604020202020204" pitchFamily="34" charset="0"/>
              <a:buChar char="•"/>
            </a:pPr>
            <a:r>
              <a:rPr lang="en-US" sz="1500" dirty="0"/>
              <a:t>Improved vision for Literacy with reviewed Literacy Policy, Literacy planners, Literacy action plan, training and staff meetings.</a:t>
            </a:r>
          </a:p>
          <a:p>
            <a:pPr marL="171450" lvl="0" indent="-228600" defTabSz="914400">
              <a:lnSpc>
                <a:spcPct val="90000"/>
              </a:lnSpc>
              <a:spcAft>
                <a:spcPts val="600"/>
              </a:spcAft>
              <a:buFont typeface="Arial" panose="020B0604020202020204" pitchFamily="34" charset="0"/>
              <a:buChar char="•"/>
            </a:pPr>
            <a:r>
              <a:rPr lang="en-US" sz="1500" dirty="0"/>
              <a:t>Improved teacher knowledge and performance within Literacy especially within practical approaches to Literacy and reading comprehension.</a:t>
            </a:r>
          </a:p>
          <a:p>
            <a:pPr marL="171450" lvl="0" indent="-228600" defTabSz="914400">
              <a:lnSpc>
                <a:spcPct val="90000"/>
              </a:lnSpc>
              <a:spcAft>
                <a:spcPts val="600"/>
              </a:spcAft>
              <a:buFont typeface="Arial" panose="020B0604020202020204" pitchFamily="34" charset="0"/>
              <a:buChar char="•"/>
            </a:pPr>
            <a:r>
              <a:rPr lang="en-US" sz="1500" dirty="0"/>
              <a:t>Improved pupil engagement within reading comprehension as a result of teaching resources such as Literacy Shed+, intervention </a:t>
            </a:r>
            <a:r>
              <a:rPr lang="en-US" sz="1500" dirty="0" err="1"/>
              <a:t>programmes</a:t>
            </a:r>
            <a:r>
              <a:rPr lang="en-US" sz="1500" dirty="0"/>
              <a:t> such as Reading Partnership and monitoring of tracked and targeted pupils.</a:t>
            </a:r>
          </a:p>
          <a:p>
            <a:pPr marL="171450" lvl="0" indent="-228600" defTabSz="914400">
              <a:lnSpc>
                <a:spcPct val="90000"/>
              </a:lnSpc>
              <a:spcAft>
                <a:spcPts val="600"/>
              </a:spcAft>
              <a:buFont typeface="Arial" panose="020B0604020202020204" pitchFamily="34" charset="0"/>
              <a:buChar char="•"/>
            </a:pPr>
            <a:r>
              <a:rPr lang="en-US" sz="1500" dirty="0"/>
              <a:t>Improved targeting of underachievers and low achievers through implementation of withdrawal groups led by M. Flanagan and C. Mulholland.</a:t>
            </a:r>
          </a:p>
          <a:p>
            <a:pPr marL="171450" lvl="0" indent="-228600" defTabSz="914400">
              <a:lnSpc>
                <a:spcPct val="90000"/>
              </a:lnSpc>
              <a:spcAft>
                <a:spcPts val="600"/>
              </a:spcAft>
              <a:buFont typeface="Arial" panose="020B0604020202020204" pitchFamily="34" charset="0"/>
              <a:buChar char="•"/>
            </a:pPr>
            <a:r>
              <a:rPr lang="en-US" sz="1500" dirty="0"/>
              <a:t>Improved reading age of struggling readers through Reading Partnership </a:t>
            </a:r>
            <a:r>
              <a:rPr lang="en-US" sz="1500" dirty="0" err="1"/>
              <a:t>programme</a:t>
            </a:r>
            <a:r>
              <a:rPr lang="en-US" sz="1500" dirty="0"/>
              <a:t>.</a:t>
            </a:r>
          </a:p>
          <a:p>
            <a:pPr marL="171450" lvl="0" indent="-228600" defTabSz="914400">
              <a:lnSpc>
                <a:spcPct val="90000"/>
              </a:lnSpc>
              <a:spcAft>
                <a:spcPts val="600"/>
              </a:spcAft>
              <a:buFont typeface="Arial" panose="020B0604020202020204" pitchFamily="34" charset="0"/>
              <a:buChar char="•"/>
            </a:pPr>
            <a:r>
              <a:rPr lang="en-US" sz="1500" dirty="0"/>
              <a:t>Improved confidence with conversational skills through </a:t>
            </a:r>
            <a:r>
              <a:rPr lang="en-US" sz="1500" dirty="0" err="1"/>
              <a:t>Talkboost</a:t>
            </a:r>
            <a:r>
              <a:rPr lang="en-US" sz="1500" dirty="0"/>
              <a:t> </a:t>
            </a:r>
            <a:r>
              <a:rPr lang="en-US" sz="1500" dirty="0" err="1"/>
              <a:t>programme</a:t>
            </a:r>
            <a:r>
              <a:rPr lang="en-US" sz="1500" dirty="0"/>
              <a:t>.</a:t>
            </a:r>
          </a:p>
          <a:p>
            <a:pPr marL="171450" lvl="0" indent="-228600" defTabSz="914400">
              <a:lnSpc>
                <a:spcPct val="90000"/>
              </a:lnSpc>
              <a:spcAft>
                <a:spcPts val="600"/>
              </a:spcAft>
              <a:buFont typeface="Arial" panose="020B0604020202020204" pitchFamily="34" charset="0"/>
              <a:buChar char="•"/>
            </a:pPr>
            <a:r>
              <a:rPr lang="en-US" sz="1500" dirty="0"/>
              <a:t>Improved staff confidence with teaching of reading comprehension and practical approaches to literacy due to staff training. (Teachers and Classroom Assistants).</a:t>
            </a:r>
          </a:p>
          <a:p>
            <a:pPr marL="171450" lvl="0" indent="-228600" defTabSz="914400">
              <a:lnSpc>
                <a:spcPct val="90000"/>
              </a:lnSpc>
              <a:spcAft>
                <a:spcPts val="600"/>
              </a:spcAft>
              <a:buFont typeface="Arial" panose="020B0604020202020204" pitchFamily="34" charset="0"/>
              <a:buChar char="•"/>
            </a:pPr>
            <a:r>
              <a:rPr lang="en-US" sz="1500" dirty="0"/>
              <a:t>Improved staff confidence with assessment of reading ages due to </a:t>
            </a:r>
            <a:r>
              <a:rPr lang="en-US" sz="1500" dirty="0" err="1"/>
              <a:t>utilisation</a:t>
            </a:r>
            <a:r>
              <a:rPr lang="en-US" sz="1500" dirty="0"/>
              <a:t> of assessment tools – Salford Reading Age Test, Hertfordshire Reading Age Test, St Colmcille’s HFW scheme.</a:t>
            </a:r>
          </a:p>
          <a:p>
            <a:pPr marL="171450" lvl="0" indent="-228600" defTabSz="914400">
              <a:lnSpc>
                <a:spcPct val="90000"/>
              </a:lnSpc>
              <a:spcAft>
                <a:spcPts val="600"/>
              </a:spcAft>
              <a:buFont typeface="Arial" panose="020B0604020202020204" pitchFamily="34" charset="0"/>
              <a:buChar char="•"/>
            </a:pPr>
            <a:r>
              <a:rPr lang="en-US" sz="1500" dirty="0"/>
              <a:t>Improved Literacy Assessment Data from May 2024 to May 2025.</a:t>
            </a:r>
          </a:p>
          <a:p>
            <a:pPr indent="-228600" defTabSz="914400">
              <a:lnSpc>
                <a:spcPct val="90000"/>
              </a:lnSpc>
              <a:spcAft>
                <a:spcPts val="600"/>
              </a:spcAft>
              <a:buFont typeface="Arial" panose="020B0604020202020204" pitchFamily="34" charset="0"/>
              <a:buChar char="•"/>
            </a:pPr>
            <a:endParaRPr lang="en-US" sz="1500" dirty="0"/>
          </a:p>
        </p:txBody>
      </p:sp>
      <p:sp>
        <p:nvSpPr>
          <p:cNvPr id="8" name="TextBox 7">
            <a:extLst>
              <a:ext uri="{FF2B5EF4-FFF2-40B4-BE49-F238E27FC236}">
                <a16:creationId xmlns:a16="http://schemas.microsoft.com/office/drawing/2014/main" id="{D5DCE8D8-37DA-1E49-BEF0-3B6F2F2316C9}"/>
              </a:ext>
            </a:extLst>
          </p:cNvPr>
          <p:cNvSpPr txBox="1"/>
          <p:nvPr/>
        </p:nvSpPr>
        <p:spPr>
          <a:xfrm>
            <a:off x="406625" y="4061181"/>
            <a:ext cx="11666691" cy="258917"/>
          </a:xfrm>
          <a:prstGeom prst="rect">
            <a:avLst/>
          </a:prstGeom>
          <a:noFill/>
        </p:spPr>
        <p:txBody>
          <a:bodyPr wrap="square">
            <a:spAutoFit/>
          </a:bodyPr>
          <a:lstStyle/>
          <a:p>
            <a:pPr>
              <a:lnSpc>
                <a:spcPct val="115000"/>
              </a:lnSpc>
              <a:spcAft>
                <a:spcPts val="1000"/>
              </a:spcAft>
              <a:buNone/>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1438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Literacy Co-Ordinator’s Report June 2025 </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a:extLst>
              <a:ext uri="{FF2B5EF4-FFF2-40B4-BE49-F238E27FC236}">
                <a16:creationId xmlns:a16="http://schemas.microsoft.com/office/drawing/2014/main" id="{66283B88-A103-BD20-404E-9248673FC2FE}"/>
              </a:ext>
            </a:extLst>
          </p:cNvPr>
          <p:cNvSpPr txBox="1"/>
          <p:nvPr/>
        </p:nvSpPr>
        <p:spPr>
          <a:xfrm>
            <a:off x="838200" y="1825625"/>
            <a:ext cx="10515600" cy="4351338"/>
          </a:xfrm>
          <a:prstGeom prst="rect">
            <a:avLst/>
          </a:prstGeom>
        </p:spPr>
        <p:txBody>
          <a:bodyPr vert="horz" lIns="91440" tIns="45720" rIns="91440" bIns="45720" rtlCol="0">
            <a:normAutofit/>
          </a:bodyPr>
          <a:lstStyle/>
          <a:p>
            <a:pPr defTabSz="914400" fontAlgn="base">
              <a:lnSpc>
                <a:spcPct val="90000"/>
              </a:lnSpc>
              <a:spcAft>
                <a:spcPts val="600"/>
              </a:spcAft>
            </a:pPr>
            <a:r>
              <a:rPr lang="en-US" sz="1500" b="1" u="sng" dirty="0">
                <a:effectLst/>
              </a:rPr>
              <a:t>Planned Future Actions:</a:t>
            </a:r>
            <a:r>
              <a:rPr lang="en-US" sz="1500" dirty="0">
                <a:effectLst/>
              </a:rPr>
              <a:t>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Maintain and promote actions which took place during the academic year of 2024/2025.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To upskill new members of staff on Linguistic Phonics, Reciprocal Reading, Running Records and HFW scheme.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To include spelling assessment in HFW assessment.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To ensure Play Based Learning within Foundation Stage provides adequate opportunities for development of Literacy skills.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To develop Activity Based Learning for the teaching of High Frequency Words.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Intervention </a:t>
            </a:r>
            <a:r>
              <a:rPr lang="en-US" sz="1500" dirty="0" err="1">
                <a:effectLst/>
              </a:rPr>
              <a:t>Programmes</a:t>
            </a:r>
            <a:r>
              <a:rPr lang="en-US" sz="1500" dirty="0">
                <a:effectLst/>
              </a:rPr>
              <a:t> to continue - Reading Partnership, Talk Boost and Literacy Support.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To re-establish Toe by Toe and SNIP </a:t>
            </a:r>
            <a:r>
              <a:rPr lang="en-US" sz="1500" dirty="0" err="1">
                <a:effectLst/>
              </a:rPr>
              <a:t>programme</a:t>
            </a:r>
            <a:r>
              <a:rPr lang="en-US" sz="1500" dirty="0">
                <a:effectLst/>
              </a:rPr>
              <a:t>, on a whole school level, in September 2024.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Dyslexia Screener to take place in September 2024.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Continue to establish and embed Reciprocal Reading Strategies/VIPERS using Literacy Shed+. </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Enhance comprehension skills through animation and moving image.</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Continue to engage with focus groups to gauge and positively affect learning within literacy.</a:t>
            </a:r>
          </a:p>
          <a:p>
            <a:pPr marL="342900" lvl="0" indent="-228600" defTabSz="914400" fontAlgn="base">
              <a:lnSpc>
                <a:spcPct val="90000"/>
              </a:lnSpc>
              <a:spcAft>
                <a:spcPts val="600"/>
              </a:spcAft>
              <a:buSzPts val="1000"/>
              <a:buFont typeface="Arial" panose="020B0604020202020204" pitchFamily="34" charset="0"/>
              <a:buChar char="•"/>
              <a:tabLst>
                <a:tab pos="457200" algn="l"/>
              </a:tabLst>
            </a:pPr>
            <a:r>
              <a:rPr lang="en-US" sz="1500" dirty="0">
                <a:effectLst/>
              </a:rPr>
              <a:t>Sharing of good practice through staff inset days, staff training days, whole school staff meetings and Key Stage meetings. </a:t>
            </a:r>
          </a:p>
        </p:txBody>
      </p:sp>
    </p:spTree>
    <p:extLst>
      <p:ext uri="{BB962C8B-B14F-4D97-AF65-F5344CB8AC3E}">
        <p14:creationId xmlns:p14="http://schemas.microsoft.com/office/powerpoint/2010/main" val="213829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686834" y="1153572"/>
            <a:ext cx="3200400" cy="44611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rgbClr val="FFFFFF"/>
                </a:solidFill>
                <a:latin typeface="+mj-lt"/>
                <a:ea typeface="+mj-ea"/>
                <a:cs typeface="+mj-cs"/>
              </a:rPr>
              <a:t>Numeracy Co-Ordinator’s Report June 2024  </a:t>
            </a:r>
          </a:p>
        </p:txBody>
      </p:sp>
      <p:sp>
        <p:nvSpPr>
          <p:cNvPr id="17" name="Arc 1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 name="TextBox 7">
            <a:extLst>
              <a:ext uri="{FF2B5EF4-FFF2-40B4-BE49-F238E27FC236}">
                <a16:creationId xmlns:a16="http://schemas.microsoft.com/office/drawing/2014/main" id="{0C321310-5AD8-5B18-D421-70F5A032BD1F}"/>
              </a:ext>
            </a:extLst>
          </p:cNvPr>
          <p:cNvSpPr txBox="1"/>
          <p:nvPr/>
        </p:nvSpPr>
        <p:spPr>
          <a:xfrm>
            <a:off x="4447308" y="176982"/>
            <a:ext cx="7341569" cy="5999982"/>
          </a:xfrm>
          <a:prstGeom prst="rect">
            <a:avLst/>
          </a:prstGeom>
        </p:spPr>
        <p:txBody>
          <a:bodyPr vert="horz" lIns="91440" tIns="45720" rIns="91440" bIns="45720" rtlCol="0" anchor="ctr">
            <a:normAutofit lnSpcReduction="10000"/>
          </a:bodyPr>
          <a:lstStyle/>
          <a:p>
            <a:pPr defTabSz="914400">
              <a:lnSpc>
                <a:spcPct val="90000"/>
              </a:lnSpc>
              <a:spcAft>
                <a:spcPts val="600"/>
              </a:spcAft>
            </a:pPr>
            <a:r>
              <a:rPr lang="en-US" sz="1200" b="1" u="sng" dirty="0"/>
              <a:t>Numeracy Co-Ordinator:</a:t>
            </a:r>
            <a:r>
              <a:rPr lang="en-US" sz="1200" dirty="0"/>
              <a:t> Adam McEvoy</a:t>
            </a:r>
          </a:p>
          <a:p>
            <a:pPr defTabSz="914400">
              <a:lnSpc>
                <a:spcPct val="90000"/>
              </a:lnSpc>
              <a:spcAft>
                <a:spcPts val="600"/>
              </a:spcAft>
            </a:pPr>
            <a:r>
              <a:rPr lang="en-US" sz="1200" b="1" u="sng" dirty="0"/>
              <a:t>Key Priorities</a:t>
            </a:r>
          </a:p>
          <a:p>
            <a:pPr marL="171450" indent="-171450" defTabSz="914400">
              <a:lnSpc>
                <a:spcPct val="90000"/>
              </a:lnSpc>
              <a:spcAft>
                <a:spcPts val="600"/>
              </a:spcAft>
              <a:buFont typeface="Arial" panose="020B0604020202020204" pitchFamily="34" charset="0"/>
              <a:buChar char="•"/>
            </a:pPr>
            <a:r>
              <a:rPr lang="en-US" sz="1200" dirty="0"/>
              <a:t>Numeracy planners and books to be monitored in October 2024, February 2025 and May 2025. Planning focus: planners should show clear progression through the school. Planners also monitored to check if key elements were included in plans across the school. In books we will be looking for evidence of mental </a:t>
            </a:r>
            <a:r>
              <a:rPr lang="en-US" sz="1200" dirty="0" err="1"/>
              <a:t>maths</a:t>
            </a:r>
            <a:r>
              <a:rPr lang="en-US" sz="1200" dirty="0"/>
              <a:t> strategies, ABL, use of outdoor learning and progression throughout the year groups.</a:t>
            </a:r>
          </a:p>
          <a:p>
            <a:pPr marL="171450" indent="-171450" defTabSz="914400">
              <a:lnSpc>
                <a:spcPct val="90000"/>
              </a:lnSpc>
              <a:spcAft>
                <a:spcPts val="600"/>
              </a:spcAft>
              <a:buFont typeface="Arial" panose="020B0604020202020204" pitchFamily="34" charset="0"/>
              <a:buChar char="•"/>
            </a:pPr>
            <a:r>
              <a:rPr lang="en-US" sz="1200" dirty="0"/>
              <a:t>Numeracy </a:t>
            </a:r>
            <a:r>
              <a:rPr lang="en-US" sz="1200" dirty="0" err="1"/>
              <a:t>co-ordinator</a:t>
            </a:r>
            <a:r>
              <a:rPr lang="en-US" sz="1200" dirty="0"/>
              <a:t> to conduct an audit of Numeracy resources in each Key Stage and within each class. This will allow the Numeracy </a:t>
            </a:r>
            <a:r>
              <a:rPr lang="en-US" sz="1200" dirty="0" err="1"/>
              <a:t>co-ordinator</a:t>
            </a:r>
            <a:r>
              <a:rPr lang="en-US" sz="1200" dirty="0"/>
              <a:t> to plan accordingly for the requisition of materials and resources for the short term as well as for 2025/26.</a:t>
            </a:r>
          </a:p>
          <a:p>
            <a:pPr marL="171450" indent="-171450" defTabSz="914400">
              <a:lnSpc>
                <a:spcPct val="90000"/>
              </a:lnSpc>
              <a:spcAft>
                <a:spcPts val="600"/>
              </a:spcAft>
              <a:buFont typeface="Arial" panose="020B0604020202020204" pitchFamily="34" charset="0"/>
              <a:buChar char="•"/>
            </a:pPr>
            <a:r>
              <a:rPr lang="en-US" sz="1200" dirty="0"/>
              <a:t>With growing staff numbers, it is important that all staff are up to date with policies, good practice and the routines of the school. Twilights and staff meetings were used as a way of ensuring all staff understand the approach to numeracy at St Colmcille’s.</a:t>
            </a:r>
          </a:p>
          <a:p>
            <a:pPr marL="171450" indent="-171450" defTabSz="914400">
              <a:lnSpc>
                <a:spcPct val="90000"/>
              </a:lnSpc>
              <a:spcAft>
                <a:spcPts val="600"/>
              </a:spcAft>
              <a:buFont typeface="Arial" panose="020B0604020202020204" pitchFamily="34" charset="0"/>
              <a:buChar char="•"/>
            </a:pPr>
            <a:r>
              <a:rPr lang="en-US" sz="1200" dirty="0"/>
              <a:t>Numeracy continues planning to incorporate further links and opportunities to other curriculum areas with a focus on ICT / STEAM.</a:t>
            </a:r>
          </a:p>
          <a:p>
            <a:pPr marL="171450" indent="-171450" defTabSz="914400">
              <a:lnSpc>
                <a:spcPct val="90000"/>
              </a:lnSpc>
              <a:spcAft>
                <a:spcPts val="600"/>
              </a:spcAft>
              <a:buFont typeface="Arial" panose="020B0604020202020204" pitchFamily="34" charset="0"/>
              <a:buChar char="•"/>
            </a:pPr>
            <a:r>
              <a:rPr lang="en-US" sz="1200" dirty="0"/>
              <a:t>Teachers to continue to promote Play Based Learning (FS), Activity Based Learning and Outdoor Learning through the whole school in the area of Numeracy; while also trying to incorporate Numeracy into real-life situations for their pupils.</a:t>
            </a:r>
          </a:p>
          <a:p>
            <a:pPr marL="171450" indent="-171450" defTabSz="914400">
              <a:lnSpc>
                <a:spcPct val="90000"/>
              </a:lnSpc>
              <a:spcAft>
                <a:spcPts val="600"/>
              </a:spcAft>
              <a:buFont typeface="Arial" panose="020B0604020202020204" pitchFamily="34" charset="0"/>
              <a:buChar char="•"/>
            </a:pPr>
            <a:r>
              <a:rPr lang="en-US" sz="1200" dirty="0"/>
              <a:t>To </a:t>
            </a:r>
            <a:r>
              <a:rPr lang="en-US" sz="1200" dirty="0" err="1"/>
              <a:t>analyse</a:t>
            </a:r>
            <a:r>
              <a:rPr lang="en-US" sz="1200" dirty="0"/>
              <a:t> data in June 2025 from PTM assessments.</a:t>
            </a:r>
          </a:p>
          <a:p>
            <a:pPr marL="171450" indent="-171450" defTabSz="914400">
              <a:lnSpc>
                <a:spcPct val="90000"/>
              </a:lnSpc>
              <a:spcAft>
                <a:spcPts val="600"/>
              </a:spcAft>
              <a:buFont typeface="Arial" panose="020B0604020202020204" pitchFamily="34" charset="0"/>
              <a:buChar char="•"/>
            </a:pPr>
            <a:r>
              <a:rPr lang="en-US" sz="1200" dirty="0"/>
              <a:t> To involve parents by delivering targeted workshops that will develop both pupil and parent mental </a:t>
            </a:r>
            <a:r>
              <a:rPr lang="en-US" sz="1200" dirty="0" err="1"/>
              <a:t>maths</a:t>
            </a:r>
            <a:r>
              <a:rPr lang="en-US" sz="1200" dirty="0"/>
              <a:t> skills. </a:t>
            </a:r>
          </a:p>
          <a:p>
            <a:pPr marL="171450" indent="-171450" defTabSz="914400">
              <a:lnSpc>
                <a:spcPct val="90000"/>
              </a:lnSpc>
              <a:spcAft>
                <a:spcPts val="600"/>
              </a:spcAft>
              <a:buFont typeface="Arial" panose="020B0604020202020204" pitchFamily="34" charset="0"/>
              <a:buChar char="•"/>
            </a:pPr>
            <a:r>
              <a:rPr lang="en-US" sz="1200" dirty="0"/>
              <a:t>To develop more opportunities for children to participate in mental </a:t>
            </a:r>
            <a:r>
              <a:rPr lang="en-US" sz="1200" dirty="0" err="1"/>
              <a:t>maths</a:t>
            </a:r>
            <a:r>
              <a:rPr lang="en-US" sz="1200" dirty="0"/>
              <a:t> competitions and showcase strategies learnt in the school.</a:t>
            </a:r>
          </a:p>
          <a:p>
            <a:pPr marL="171450" indent="-171450" defTabSz="914400">
              <a:lnSpc>
                <a:spcPct val="90000"/>
              </a:lnSpc>
              <a:spcAft>
                <a:spcPts val="600"/>
              </a:spcAft>
              <a:buFont typeface="Arial" panose="020B0604020202020204" pitchFamily="34" charset="0"/>
              <a:buChar char="•"/>
            </a:pPr>
            <a:r>
              <a:rPr lang="en-US" sz="1200" dirty="0"/>
              <a:t>To maintain a </a:t>
            </a:r>
            <a:r>
              <a:rPr lang="en-US" sz="1200" dirty="0" err="1"/>
              <a:t>maths</a:t>
            </a:r>
            <a:r>
              <a:rPr lang="en-US" sz="1200" dirty="0"/>
              <a:t> trail in the school for across each of the key stages. </a:t>
            </a:r>
          </a:p>
          <a:p>
            <a:pPr marL="171450" indent="-171450" defTabSz="914400">
              <a:lnSpc>
                <a:spcPct val="90000"/>
              </a:lnSpc>
              <a:spcAft>
                <a:spcPts val="600"/>
              </a:spcAft>
              <a:buFont typeface="Arial" panose="020B0604020202020204" pitchFamily="34" charset="0"/>
              <a:buChar char="•"/>
            </a:pPr>
            <a:r>
              <a:rPr lang="en-US" sz="1200" dirty="0"/>
              <a:t>Making a substantial effort to raise the profile of </a:t>
            </a:r>
            <a:r>
              <a:rPr lang="en-US" sz="1200" dirty="0" err="1"/>
              <a:t>maths</a:t>
            </a:r>
            <a:r>
              <a:rPr lang="en-US" sz="1200" dirty="0"/>
              <a:t> through:</a:t>
            </a:r>
          </a:p>
          <a:p>
            <a:pPr marL="628650" lvl="1" indent="-171450" defTabSz="914400">
              <a:lnSpc>
                <a:spcPct val="90000"/>
              </a:lnSpc>
              <a:spcAft>
                <a:spcPts val="600"/>
              </a:spcAft>
              <a:buFont typeface="Arial" panose="020B0604020202020204" pitchFamily="34" charset="0"/>
              <a:buChar char="•"/>
            </a:pPr>
            <a:r>
              <a:rPr lang="en-US" sz="1200" dirty="0"/>
              <a:t>Practical </a:t>
            </a:r>
            <a:r>
              <a:rPr lang="en-US" sz="1200" dirty="0" err="1"/>
              <a:t>maths</a:t>
            </a:r>
            <a:r>
              <a:rPr lang="en-US" sz="1200" dirty="0"/>
              <a:t> lessons and links to other areas in the curriculum.</a:t>
            </a:r>
          </a:p>
          <a:p>
            <a:pPr marL="628650" lvl="1" indent="-171450" defTabSz="914400">
              <a:lnSpc>
                <a:spcPct val="90000"/>
              </a:lnSpc>
              <a:spcAft>
                <a:spcPts val="600"/>
              </a:spcAft>
              <a:buFont typeface="Arial" panose="020B0604020202020204" pitchFamily="34" charset="0"/>
              <a:buChar char="•"/>
            </a:pPr>
            <a:r>
              <a:rPr lang="en-US" sz="1200" dirty="0"/>
              <a:t>Further practice of outdoor </a:t>
            </a:r>
            <a:r>
              <a:rPr lang="en-US" sz="1200" dirty="0" err="1"/>
              <a:t>maths</a:t>
            </a:r>
            <a:r>
              <a:rPr lang="en-US" sz="1200" dirty="0"/>
              <a:t> lessons.</a:t>
            </a:r>
          </a:p>
          <a:p>
            <a:pPr marL="628650" lvl="1" indent="-171450" defTabSz="914400">
              <a:lnSpc>
                <a:spcPct val="90000"/>
              </a:lnSpc>
              <a:spcAft>
                <a:spcPts val="600"/>
              </a:spcAft>
              <a:buFont typeface="Arial" panose="020B0604020202020204" pitchFamily="34" charset="0"/>
              <a:buChar char="•"/>
            </a:pPr>
            <a:r>
              <a:rPr lang="en-US" sz="1200" dirty="0"/>
              <a:t>Relevant information and good practice are regularly shared with new members of staff.</a:t>
            </a:r>
          </a:p>
          <a:p>
            <a:pPr marL="628650" lvl="1" indent="-171450" defTabSz="914400">
              <a:lnSpc>
                <a:spcPct val="90000"/>
              </a:lnSpc>
              <a:spcAft>
                <a:spcPts val="600"/>
              </a:spcAft>
              <a:buFont typeface="Arial" panose="020B0604020202020204" pitchFamily="34" charset="0"/>
              <a:buChar char="•"/>
            </a:pPr>
            <a:r>
              <a:rPr lang="en-US" sz="1200" dirty="0"/>
              <a:t>Promoting good practice on social media/ school website.</a:t>
            </a:r>
          </a:p>
          <a:p>
            <a:pPr marL="628650" lvl="1" indent="-171450" defTabSz="914400">
              <a:lnSpc>
                <a:spcPct val="90000"/>
              </a:lnSpc>
              <a:spcAft>
                <a:spcPts val="600"/>
              </a:spcAft>
              <a:buFont typeface="Arial" panose="020B0604020202020204" pitchFamily="34" charset="0"/>
              <a:buChar char="•"/>
            </a:pPr>
            <a:r>
              <a:rPr lang="en-US" sz="1200" dirty="0"/>
              <a:t>Celebrating importance of </a:t>
            </a:r>
            <a:r>
              <a:rPr lang="en-US" sz="1200" dirty="0" err="1"/>
              <a:t>maths</a:t>
            </a:r>
            <a:r>
              <a:rPr lang="en-US" sz="1200" dirty="0"/>
              <a:t> through </a:t>
            </a:r>
            <a:r>
              <a:rPr lang="en-US" sz="1200" dirty="0" err="1"/>
              <a:t>Maths</a:t>
            </a:r>
            <a:r>
              <a:rPr lang="en-US" sz="1200" dirty="0"/>
              <a:t> Week, 100 days of school and mental </a:t>
            </a:r>
            <a:r>
              <a:rPr lang="en-US" sz="1200" dirty="0" err="1"/>
              <a:t>maths</a:t>
            </a:r>
            <a:r>
              <a:rPr lang="en-US" sz="1200" dirty="0"/>
              <a:t> competitions.</a:t>
            </a:r>
          </a:p>
          <a:p>
            <a:pPr marL="628650" lvl="1" indent="-171450" defTabSz="914400">
              <a:lnSpc>
                <a:spcPct val="90000"/>
              </a:lnSpc>
              <a:spcAft>
                <a:spcPts val="600"/>
              </a:spcAft>
              <a:buFont typeface="Arial" panose="020B0604020202020204" pitchFamily="34" charset="0"/>
              <a:buChar char="•"/>
            </a:pPr>
            <a:r>
              <a:rPr lang="en-US" sz="1200" dirty="0"/>
              <a:t>Host parent/child workshops to teach mental </a:t>
            </a:r>
            <a:r>
              <a:rPr lang="en-US" sz="1200" dirty="0" err="1"/>
              <a:t>maths</a:t>
            </a:r>
            <a:r>
              <a:rPr lang="en-US" sz="1200" dirty="0"/>
              <a:t> strategies. </a:t>
            </a:r>
          </a:p>
          <a:p>
            <a:pPr indent="-228600" defTabSz="914400">
              <a:lnSpc>
                <a:spcPct val="90000"/>
              </a:lnSpc>
              <a:spcAft>
                <a:spcPts val="600"/>
              </a:spcAft>
              <a:buFont typeface="Arial" panose="020B0604020202020204" pitchFamily="34" charset="0"/>
              <a:buChar char="•"/>
            </a:pPr>
            <a:endParaRPr lang="en-US" sz="900" dirty="0"/>
          </a:p>
        </p:txBody>
      </p:sp>
    </p:spTree>
    <p:extLst>
      <p:ext uri="{BB962C8B-B14F-4D97-AF65-F5344CB8AC3E}">
        <p14:creationId xmlns:p14="http://schemas.microsoft.com/office/powerpoint/2010/main" val="3128001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Numeracy Co-Ordinator’s Report June 2024  </a:t>
            </a: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TextBox 4">
            <a:extLst>
              <a:ext uri="{FF2B5EF4-FFF2-40B4-BE49-F238E27FC236}">
                <a16:creationId xmlns:a16="http://schemas.microsoft.com/office/drawing/2014/main" id="{37FB87A6-D6C3-2B0D-8089-1FF09F6EA722}"/>
              </a:ext>
            </a:extLst>
          </p:cNvPr>
          <p:cNvSpPr txBox="1"/>
          <p:nvPr/>
        </p:nvSpPr>
        <p:spPr>
          <a:xfrm>
            <a:off x="838200" y="1825625"/>
            <a:ext cx="10515600" cy="4351338"/>
          </a:xfrm>
          <a:prstGeom prst="rect">
            <a:avLst/>
          </a:prstGeom>
        </p:spPr>
        <p:txBody>
          <a:bodyPr vert="horz" lIns="91440" tIns="45720" rIns="91440" bIns="45720" rtlCol="0">
            <a:normAutofit/>
          </a:bodyPr>
          <a:lstStyle/>
          <a:p>
            <a:pPr defTabSz="914400">
              <a:lnSpc>
                <a:spcPct val="90000"/>
              </a:lnSpc>
              <a:spcAft>
                <a:spcPts val="1000"/>
              </a:spcAft>
            </a:pPr>
            <a:r>
              <a:rPr lang="en-US" sz="1200" b="1" u="sng" dirty="0">
                <a:effectLst/>
              </a:rPr>
              <a:t>Impact</a:t>
            </a:r>
            <a:endParaRPr lang="en-US" sz="1200" dirty="0">
              <a:effectLst/>
            </a:endParaRPr>
          </a:p>
          <a:p>
            <a:pPr marL="342900" lvl="0" indent="-228600" defTabSz="914400">
              <a:lnSpc>
                <a:spcPct val="90000"/>
              </a:lnSpc>
              <a:buFont typeface="Arial" panose="020B0604020202020204" pitchFamily="34" charset="0"/>
              <a:buChar char="•"/>
            </a:pPr>
            <a:r>
              <a:rPr lang="en-US" sz="1200" dirty="0" err="1">
                <a:effectLst/>
              </a:rPr>
              <a:t>Mr</a:t>
            </a:r>
            <a:r>
              <a:rPr lang="en-US" sz="1200" dirty="0">
                <a:effectLst/>
              </a:rPr>
              <a:t> McEvoy hosted mental </a:t>
            </a:r>
            <a:r>
              <a:rPr lang="en-US" sz="1200" dirty="0" err="1">
                <a:effectLst/>
              </a:rPr>
              <a:t>maths</a:t>
            </a:r>
            <a:r>
              <a:rPr lang="en-US" sz="1200" dirty="0">
                <a:effectLst/>
              </a:rPr>
              <a:t> training for new staff.  </a:t>
            </a:r>
          </a:p>
          <a:p>
            <a:pPr marL="342900" lvl="0" indent="-228600" defTabSz="914400">
              <a:lnSpc>
                <a:spcPct val="90000"/>
              </a:lnSpc>
              <a:buFont typeface="Arial" panose="020B0604020202020204" pitchFamily="34" charset="0"/>
              <a:buChar char="•"/>
            </a:pPr>
            <a:r>
              <a:rPr lang="en-US" sz="1200" dirty="0" err="1">
                <a:effectLst/>
              </a:rPr>
              <a:t>Mr</a:t>
            </a:r>
            <a:r>
              <a:rPr lang="en-US" sz="1200" dirty="0">
                <a:effectLst/>
              </a:rPr>
              <a:t> Austin visited classes to promote mental </a:t>
            </a:r>
            <a:r>
              <a:rPr lang="en-US" sz="1200" dirty="0" err="1">
                <a:effectLst/>
              </a:rPr>
              <a:t>maths</a:t>
            </a:r>
            <a:r>
              <a:rPr lang="en-US" sz="1200" dirty="0">
                <a:effectLst/>
              </a:rPr>
              <a:t> skills, quizzes and prizes for pupils – profile of MM raised.</a:t>
            </a:r>
          </a:p>
          <a:p>
            <a:pPr marL="342900" lvl="0" indent="-228600" defTabSz="914400">
              <a:lnSpc>
                <a:spcPct val="90000"/>
              </a:lnSpc>
              <a:buFont typeface="Arial" panose="020B0604020202020204" pitchFamily="34" charset="0"/>
              <a:buChar char="•"/>
            </a:pPr>
            <a:r>
              <a:rPr lang="en-US" sz="1200" dirty="0" err="1">
                <a:effectLst/>
              </a:rPr>
              <a:t>Mr</a:t>
            </a:r>
            <a:r>
              <a:rPr lang="en-US" sz="1200" dirty="0">
                <a:effectLst/>
              </a:rPr>
              <a:t> McEvoy have hosted a mental </a:t>
            </a:r>
            <a:r>
              <a:rPr lang="en-US" sz="1200" dirty="0" err="1">
                <a:effectLst/>
              </a:rPr>
              <a:t>maths</a:t>
            </a:r>
            <a:r>
              <a:rPr lang="en-US" sz="1200" dirty="0">
                <a:effectLst/>
              </a:rPr>
              <a:t> workshop for families and children. A successful workshop where parents and children learnt addition and subtraction strategies and then used these strategies to play darts. Feedback from parent’s was very positive.</a:t>
            </a:r>
          </a:p>
          <a:p>
            <a:pPr marL="342900" lvl="0" indent="-228600" defTabSz="914400">
              <a:lnSpc>
                <a:spcPct val="90000"/>
              </a:lnSpc>
              <a:buFont typeface="Arial" panose="020B0604020202020204" pitchFamily="34" charset="0"/>
              <a:buChar char="•"/>
            </a:pPr>
            <a:r>
              <a:rPr lang="en-US" sz="1200" dirty="0" err="1">
                <a:effectLst/>
              </a:rPr>
              <a:t>Maths</a:t>
            </a:r>
            <a:r>
              <a:rPr lang="en-US" sz="1200" dirty="0">
                <a:effectLst/>
              </a:rPr>
              <a:t> PRSD observations focused on mental </a:t>
            </a:r>
            <a:r>
              <a:rPr lang="en-US" sz="1200" dirty="0" err="1">
                <a:effectLst/>
              </a:rPr>
              <a:t>maths</a:t>
            </a:r>
            <a:r>
              <a:rPr lang="en-US" sz="1200" dirty="0">
                <a:effectLst/>
              </a:rPr>
              <a:t> teaching. High quality teaching was evident throughout these lessons with positive feedback coming from all assessors. </a:t>
            </a:r>
          </a:p>
          <a:p>
            <a:pPr marL="342900" lvl="0" indent="-228600" defTabSz="914400">
              <a:lnSpc>
                <a:spcPct val="90000"/>
              </a:lnSpc>
              <a:buFont typeface="Arial" panose="020B0604020202020204" pitchFamily="34" charset="0"/>
              <a:buChar char="•"/>
            </a:pPr>
            <a:r>
              <a:rPr lang="en-US" sz="1200" dirty="0">
                <a:effectLst/>
              </a:rPr>
              <a:t>From </a:t>
            </a:r>
            <a:r>
              <a:rPr lang="en-US" sz="1200" dirty="0" err="1">
                <a:effectLst/>
              </a:rPr>
              <a:t>analysing</a:t>
            </a:r>
            <a:r>
              <a:rPr lang="en-US" sz="1200" dirty="0">
                <a:effectLst/>
              </a:rPr>
              <a:t> Numeracy data from June 2023, June 2024 and June 2025, most areas of the numeracy curriculum have improved. Improvements are smaller this year in places just to the accelerated progress between June 23’ and 24’ but we are still at a good level in comparison with the national mean. Shape and space is an area to focus on in some classes. </a:t>
            </a:r>
          </a:p>
          <a:p>
            <a:pPr marL="342900" lvl="0" indent="-228600" defTabSz="914400">
              <a:lnSpc>
                <a:spcPct val="90000"/>
              </a:lnSpc>
              <a:buFont typeface="Arial" panose="020B0604020202020204" pitchFamily="34" charset="0"/>
              <a:buChar char="•"/>
            </a:pPr>
            <a:r>
              <a:rPr lang="en-US" sz="1200" dirty="0">
                <a:effectLst/>
              </a:rPr>
              <a:t>Adjusting of </a:t>
            </a:r>
            <a:r>
              <a:rPr lang="en-US" sz="1200" dirty="0" err="1">
                <a:effectLst/>
              </a:rPr>
              <a:t>Maths</a:t>
            </a:r>
            <a:r>
              <a:rPr lang="en-US" sz="1200" dirty="0">
                <a:effectLst/>
              </a:rPr>
              <a:t> Trails in the school to incorporate the use of our unique facilities. These have incorporated the different aspects of the numeracy curriculum. </a:t>
            </a:r>
          </a:p>
          <a:p>
            <a:pPr marL="342900" lvl="0" indent="-228600" defTabSz="914400">
              <a:lnSpc>
                <a:spcPct val="90000"/>
              </a:lnSpc>
              <a:buFont typeface="Arial" panose="020B0604020202020204" pitchFamily="34" charset="0"/>
              <a:buChar char="•"/>
            </a:pPr>
            <a:r>
              <a:rPr lang="en-US" sz="1200" dirty="0">
                <a:effectLst/>
              </a:rPr>
              <a:t>Children have taken part in </a:t>
            </a:r>
            <a:r>
              <a:rPr lang="en-US" sz="1200" dirty="0" err="1">
                <a:effectLst/>
              </a:rPr>
              <a:t>maths</a:t>
            </a:r>
            <a:r>
              <a:rPr lang="en-US" sz="1200" dirty="0">
                <a:effectLst/>
              </a:rPr>
              <a:t> week; they have also taken part in 100 Days of school with links to </a:t>
            </a:r>
            <a:r>
              <a:rPr lang="en-US" sz="1200" dirty="0" err="1">
                <a:effectLst/>
              </a:rPr>
              <a:t>maths</a:t>
            </a:r>
            <a:r>
              <a:rPr lang="en-US" sz="1200" dirty="0">
                <a:effectLst/>
              </a:rPr>
              <a:t> and taken part in mental </a:t>
            </a:r>
            <a:r>
              <a:rPr lang="en-US" sz="1200" dirty="0" err="1">
                <a:effectLst/>
              </a:rPr>
              <a:t>maths</a:t>
            </a:r>
            <a:r>
              <a:rPr lang="en-US" sz="1200" dirty="0">
                <a:effectLst/>
              </a:rPr>
              <a:t> competitions. </a:t>
            </a:r>
          </a:p>
          <a:p>
            <a:pPr marL="342900" lvl="0" indent="-228600" defTabSz="914400">
              <a:lnSpc>
                <a:spcPct val="90000"/>
              </a:lnSpc>
              <a:buFont typeface="Arial" panose="020B0604020202020204" pitchFamily="34" charset="0"/>
              <a:buChar char="•"/>
            </a:pPr>
            <a:r>
              <a:rPr lang="en-US" sz="1200" dirty="0">
                <a:effectLst/>
              </a:rPr>
              <a:t>We are continually </a:t>
            </a:r>
            <a:r>
              <a:rPr lang="en-US" sz="1200" dirty="0" err="1">
                <a:effectLst/>
              </a:rPr>
              <a:t>analysing</a:t>
            </a:r>
            <a:r>
              <a:rPr lang="en-US" sz="1200" dirty="0">
                <a:effectLst/>
              </a:rPr>
              <a:t> data to help plan for targeted areas within numeracy and how we can improve these strands. </a:t>
            </a:r>
          </a:p>
          <a:p>
            <a:pPr marL="342900" lvl="0" indent="-228600" defTabSz="914400">
              <a:lnSpc>
                <a:spcPct val="90000"/>
              </a:lnSpc>
              <a:buFont typeface="Arial" panose="020B0604020202020204" pitchFamily="34" charset="0"/>
              <a:buChar char="•"/>
            </a:pPr>
            <a:r>
              <a:rPr lang="en-US" sz="1200" dirty="0" err="1">
                <a:effectLst/>
              </a:rPr>
              <a:t>Maths</a:t>
            </a:r>
            <a:r>
              <a:rPr lang="en-US" sz="1200" dirty="0">
                <a:effectLst/>
              </a:rPr>
              <a:t> intervention continues across the school and the summer data for these children was positive, with most children scoring at or above their expected scores.</a:t>
            </a:r>
          </a:p>
          <a:p>
            <a:pPr marL="342900" lvl="0" indent="-228600" defTabSz="914400">
              <a:lnSpc>
                <a:spcPct val="90000"/>
              </a:lnSpc>
              <a:buFont typeface="Arial" panose="020B0604020202020204" pitchFamily="34" charset="0"/>
              <a:buChar char="•"/>
            </a:pPr>
            <a:r>
              <a:rPr lang="en-US" sz="1200" dirty="0">
                <a:effectLst/>
              </a:rPr>
              <a:t>P7 pupils have taken part in Young Enterprise with links to financial education. They were able to create an idea and sell the product to the public and within school. </a:t>
            </a:r>
          </a:p>
          <a:p>
            <a:pPr marL="342900" lvl="0" indent="-228600" defTabSz="914400">
              <a:lnSpc>
                <a:spcPct val="90000"/>
              </a:lnSpc>
              <a:buFont typeface="Arial" panose="020B0604020202020204" pitchFamily="34" charset="0"/>
              <a:buChar char="•"/>
            </a:pPr>
            <a:r>
              <a:rPr lang="en-US" sz="1200" dirty="0">
                <a:effectLst/>
              </a:rPr>
              <a:t>P6 pupils also took part in an entrepreneurial task by </a:t>
            </a:r>
            <a:r>
              <a:rPr lang="en-US" sz="1200" dirty="0" err="1">
                <a:effectLst/>
              </a:rPr>
              <a:t>organising</a:t>
            </a:r>
            <a:r>
              <a:rPr lang="en-US" sz="1200" dirty="0">
                <a:effectLst/>
              </a:rPr>
              <a:t> and running the Easter Fun Day, selling buns and cakes to pupils and </a:t>
            </a:r>
            <a:r>
              <a:rPr lang="en-US" sz="1200" dirty="0" err="1">
                <a:effectLst/>
              </a:rPr>
              <a:t>organising</a:t>
            </a:r>
            <a:r>
              <a:rPr lang="en-US" sz="1200" dirty="0">
                <a:effectLst/>
              </a:rPr>
              <a:t> a raffle.</a:t>
            </a:r>
          </a:p>
          <a:p>
            <a:pPr marL="342900" lvl="0" indent="-228600" defTabSz="914400">
              <a:lnSpc>
                <a:spcPct val="90000"/>
              </a:lnSpc>
              <a:buFont typeface="Arial" panose="020B0604020202020204" pitchFamily="34" charset="0"/>
              <a:buChar char="•"/>
            </a:pPr>
            <a:r>
              <a:rPr lang="en-US" sz="1200" dirty="0">
                <a:effectLst/>
              </a:rPr>
              <a:t>Staff are well equipped with numeracy resources, however there is a need to collate all resources and share amongst each of the key stages to </a:t>
            </a:r>
            <a:r>
              <a:rPr lang="en-US" sz="1200" dirty="0" err="1">
                <a:effectLst/>
              </a:rPr>
              <a:t>maximise</a:t>
            </a:r>
            <a:r>
              <a:rPr lang="en-US" sz="1200" dirty="0">
                <a:effectLst/>
              </a:rPr>
              <a:t> use of resources and avoid repetitive spending. </a:t>
            </a:r>
          </a:p>
          <a:p>
            <a:pPr marL="342900" lvl="0" indent="-228600" defTabSz="914400">
              <a:lnSpc>
                <a:spcPct val="90000"/>
              </a:lnSpc>
              <a:spcAft>
                <a:spcPts val="1000"/>
              </a:spcAft>
              <a:buFont typeface="Arial" panose="020B0604020202020204" pitchFamily="34" charset="0"/>
              <a:buChar char="•"/>
            </a:pPr>
            <a:r>
              <a:rPr lang="en-US" sz="1200" dirty="0">
                <a:effectLst/>
              </a:rPr>
              <a:t>Evidence collated from monitoring has shown that staff are planning engaging lessons that incorporate ABL strands with clear differentiation. Staff continue to update website with examples of fun and engaging teaching and learning.</a:t>
            </a:r>
          </a:p>
          <a:p>
            <a:pPr marL="342900" lvl="0" indent="-228600" defTabSz="914400">
              <a:lnSpc>
                <a:spcPct val="90000"/>
              </a:lnSpc>
              <a:spcAft>
                <a:spcPts val="1000"/>
              </a:spcAft>
              <a:buFont typeface="Arial" panose="020B0604020202020204" pitchFamily="34" charset="0"/>
              <a:buChar char="•"/>
            </a:pPr>
            <a:r>
              <a:rPr lang="en-US" sz="1200" dirty="0">
                <a:effectLst/>
              </a:rPr>
              <a:t>New staff have been shown how to use Mathletics and use it for homework and assessment purposes. This was useful as children completed online PTMs and incorporating Mathletics Assessment tools helped prepare children for these tests.</a:t>
            </a:r>
            <a:endParaRPr lang="en-US" sz="1200" dirty="0"/>
          </a:p>
        </p:txBody>
      </p:sp>
    </p:spTree>
    <p:extLst>
      <p:ext uri="{BB962C8B-B14F-4D97-AF65-F5344CB8AC3E}">
        <p14:creationId xmlns:p14="http://schemas.microsoft.com/office/powerpoint/2010/main" val="4120893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Numeracy Co-Ordinator’s Report June 2025  </a:t>
            </a: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TextBox 4">
            <a:extLst>
              <a:ext uri="{FF2B5EF4-FFF2-40B4-BE49-F238E27FC236}">
                <a16:creationId xmlns:a16="http://schemas.microsoft.com/office/drawing/2014/main" id="{6FB303AE-08E3-C061-1B61-9D4F6259C7CE}"/>
              </a:ext>
            </a:extLst>
          </p:cNvPr>
          <p:cNvSpPr txBox="1"/>
          <p:nvPr/>
        </p:nvSpPr>
        <p:spPr>
          <a:xfrm>
            <a:off x="838200" y="1825625"/>
            <a:ext cx="10515600" cy="4351338"/>
          </a:xfrm>
          <a:prstGeom prst="rect">
            <a:avLst/>
          </a:prstGeom>
        </p:spPr>
        <p:txBody>
          <a:bodyPr vert="horz" lIns="91440" tIns="45720" rIns="91440" bIns="45720" rtlCol="0">
            <a:normAutofit/>
          </a:bodyPr>
          <a:lstStyle/>
          <a:p>
            <a:pPr defTabSz="914400">
              <a:lnSpc>
                <a:spcPct val="90000"/>
              </a:lnSpc>
              <a:spcAft>
                <a:spcPts val="1000"/>
              </a:spcAft>
            </a:pPr>
            <a:r>
              <a:rPr lang="en-US" b="1" u="sng" dirty="0">
                <a:effectLst/>
              </a:rPr>
              <a:t>Planned future actions:</a:t>
            </a:r>
            <a:endParaRPr lang="en-US" dirty="0">
              <a:effectLst/>
            </a:endParaRPr>
          </a:p>
          <a:p>
            <a:pPr marL="342900" lvl="0" indent="-228600" defTabSz="914400">
              <a:lnSpc>
                <a:spcPct val="90000"/>
              </a:lnSpc>
              <a:buFont typeface="Arial" panose="020B0604020202020204" pitchFamily="34" charset="0"/>
              <a:buChar char="•"/>
            </a:pPr>
            <a:r>
              <a:rPr lang="en-US" dirty="0">
                <a:effectLst/>
              </a:rPr>
              <a:t>Signed up for National Numeracy Initiative that will target improving </a:t>
            </a:r>
            <a:r>
              <a:rPr lang="en-US" dirty="0" err="1">
                <a:effectLst/>
              </a:rPr>
              <a:t>maths</a:t>
            </a:r>
            <a:r>
              <a:rPr lang="en-US" dirty="0">
                <a:effectLst/>
              </a:rPr>
              <a:t> skills of pupils and families. </a:t>
            </a:r>
            <a:r>
              <a:rPr lang="en-US" dirty="0" err="1">
                <a:effectLst/>
              </a:rPr>
              <a:t>Mr</a:t>
            </a:r>
            <a:r>
              <a:rPr lang="en-US" dirty="0">
                <a:effectLst/>
              </a:rPr>
              <a:t> McEvoy and </a:t>
            </a:r>
            <a:r>
              <a:rPr lang="en-US" dirty="0" err="1">
                <a:effectLst/>
              </a:rPr>
              <a:t>Mr</a:t>
            </a:r>
            <a:r>
              <a:rPr lang="en-US" dirty="0">
                <a:effectLst/>
              </a:rPr>
              <a:t> Boyle to engage in training before delivering </a:t>
            </a:r>
            <a:r>
              <a:rPr lang="en-US" dirty="0" err="1">
                <a:effectLst/>
              </a:rPr>
              <a:t>programme</a:t>
            </a:r>
            <a:r>
              <a:rPr lang="en-US" dirty="0">
                <a:effectLst/>
              </a:rPr>
              <a:t> to pupils and parents.</a:t>
            </a:r>
          </a:p>
          <a:p>
            <a:pPr marL="342900" lvl="0" indent="-228600" defTabSz="914400">
              <a:lnSpc>
                <a:spcPct val="90000"/>
              </a:lnSpc>
              <a:buFont typeface="Arial" panose="020B0604020202020204" pitchFamily="34" charset="0"/>
              <a:buChar char="•"/>
            </a:pPr>
            <a:r>
              <a:rPr lang="en-US" dirty="0">
                <a:effectLst/>
              </a:rPr>
              <a:t>Signed up to RAISE </a:t>
            </a:r>
            <a:r>
              <a:rPr lang="en-US" dirty="0" err="1">
                <a:effectLst/>
              </a:rPr>
              <a:t>programme</a:t>
            </a:r>
            <a:r>
              <a:rPr lang="en-US" dirty="0">
                <a:effectLst/>
              </a:rPr>
              <a:t> - The Primary Literacy and Numeracy / Transitions Support </a:t>
            </a:r>
            <a:r>
              <a:rPr lang="en-US" dirty="0" err="1">
                <a:effectLst/>
              </a:rPr>
              <a:t>Programme</a:t>
            </a:r>
            <a:r>
              <a:rPr lang="en-US" dirty="0">
                <a:effectLst/>
              </a:rPr>
              <a:t> will support primary schools to run high-quality primary literacy and numeracy revision and support classes.</a:t>
            </a:r>
          </a:p>
          <a:p>
            <a:pPr marL="342900" lvl="0" indent="-228600" defTabSz="914400">
              <a:lnSpc>
                <a:spcPct val="90000"/>
              </a:lnSpc>
              <a:buFont typeface="Arial" panose="020B0604020202020204" pitchFamily="34" charset="0"/>
              <a:buChar char="•"/>
            </a:pPr>
            <a:r>
              <a:rPr lang="en-US" dirty="0">
                <a:effectLst/>
              </a:rPr>
              <a:t>Maintain and progress current actions in relation to numeracy continuing to set a high standard.</a:t>
            </a:r>
          </a:p>
          <a:p>
            <a:pPr marL="342900" lvl="0" indent="-228600" defTabSz="914400">
              <a:lnSpc>
                <a:spcPct val="90000"/>
              </a:lnSpc>
              <a:buFont typeface="Arial" panose="020B0604020202020204" pitchFamily="34" charset="0"/>
              <a:buChar char="•"/>
            </a:pPr>
            <a:r>
              <a:rPr lang="en-US" dirty="0">
                <a:effectLst/>
              </a:rPr>
              <a:t>Continue to improve and upscale numeracy resources. Plan to collate resources in each key stage and decide as a key stage what resources are needed/required to avoid the need of overspending. </a:t>
            </a:r>
          </a:p>
          <a:p>
            <a:pPr marL="342900" lvl="0" indent="-228600" defTabSz="914400">
              <a:lnSpc>
                <a:spcPct val="90000"/>
              </a:lnSpc>
              <a:buFont typeface="Arial" panose="020B0604020202020204" pitchFamily="34" charset="0"/>
              <a:buChar char="•"/>
            </a:pPr>
            <a:r>
              <a:rPr lang="en-US" dirty="0">
                <a:effectLst/>
              </a:rPr>
              <a:t>To upskill new/current members of staff on </a:t>
            </a:r>
            <a:r>
              <a:rPr lang="en-US" dirty="0" err="1">
                <a:effectLst/>
              </a:rPr>
              <a:t>maths</a:t>
            </a:r>
            <a:r>
              <a:rPr lang="en-US" dirty="0">
                <a:effectLst/>
              </a:rPr>
              <a:t> standards, format of lessons taught and strategies to teach in each key stage. </a:t>
            </a:r>
          </a:p>
          <a:p>
            <a:pPr marL="342900" lvl="0" indent="-228600" defTabSz="914400">
              <a:lnSpc>
                <a:spcPct val="90000"/>
              </a:lnSpc>
              <a:buFont typeface="Arial" panose="020B0604020202020204" pitchFamily="34" charset="0"/>
              <a:buChar char="•"/>
            </a:pPr>
            <a:r>
              <a:rPr lang="en-US" dirty="0">
                <a:effectLst/>
              </a:rPr>
              <a:t>Development of monitoring towards </a:t>
            </a:r>
            <a:r>
              <a:rPr lang="en-US" dirty="0" err="1">
                <a:effectLst/>
              </a:rPr>
              <a:t>maths</a:t>
            </a:r>
            <a:r>
              <a:rPr lang="en-US" dirty="0">
                <a:effectLst/>
              </a:rPr>
              <a:t> (Observations, monitoring of work and planners. Etc.).</a:t>
            </a:r>
          </a:p>
          <a:p>
            <a:pPr marL="342900" lvl="0" indent="-228600" defTabSz="914400">
              <a:lnSpc>
                <a:spcPct val="90000"/>
              </a:lnSpc>
              <a:buFont typeface="Arial" panose="020B0604020202020204" pitchFamily="34" charset="0"/>
              <a:buChar char="•"/>
            </a:pPr>
            <a:r>
              <a:rPr lang="en-US" dirty="0">
                <a:effectLst/>
              </a:rPr>
              <a:t>Consider and develop opportunities to promote numeracy within the wider school community, through further parental engagements/ workshops. </a:t>
            </a:r>
          </a:p>
          <a:p>
            <a:pPr marL="342900" lvl="0" indent="-228600" defTabSz="914400">
              <a:lnSpc>
                <a:spcPct val="90000"/>
              </a:lnSpc>
              <a:spcAft>
                <a:spcPts val="1000"/>
              </a:spcAft>
              <a:buFont typeface="Arial" panose="020B0604020202020204" pitchFamily="34" charset="0"/>
              <a:buChar char="•"/>
            </a:pPr>
            <a:r>
              <a:rPr lang="en-US" dirty="0">
                <a:effectLst/>
              </a:rPr>
              <a:t>Each class to have a </a:t>
            </a:r>
            <a:r>
              <a:rPr lang="en-US" dirty="0" err="1">
                <a:effectLst/>
              </a:rPr>
              <a:t>maths</a:t>
            </a:r>
            <a:r>
              <a:rPr lang="en-US" dirty="0">
                <a:effectLst/>
              </a:rPr>
              <a:t> ‘working wall’ which is reflective depending on what topic the children are working on showing mental </a:t>
            </a:r>
            <a:r>
              <a:rPr lang="en-US" dirty="0" err="1">
                <a:effectLst/>
              </a:rPr>
              <a:t>maths</a:t>
            </a:r>
            <a:r>
              <a:rPr lang="en-US" dirty="0">
                <a:effectLst/>
              </a:rPr>
              <a:t> strategies. </a:t>
            </a:r>
          </a:p>
        </p:txBody>
      </p:sp>
    </p:spTree>
    <p:extLst>
      <p:ext uri="{BB962C8B-B14F-4D97-AF65-F5344CB8AC3E}">
        <p14:creationId xmlns:p14="http://schemas.microsoft.com/office/powerpoint/2010/main" val="25395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686834" y="1153572"/>
            <a:ext cx="3200400" cy="44611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rgbClr val="FFFFFF"/>
                </a:solidFill>
                <a:latin typeface="+mj-lt"/>
                <a:ea typeface="+mj-ea"/>
                <a:cs typeface="+mj-cs"/>
              </a:rPr>
              <a:t>ICT Co-Ordinator’s Report June 2025  </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a:extLst>
              <a:ext uri="{FF2B5EF4-FFF2-40B4-BE49-F238E27FC236}">
                <a16:creationId xmlns:a16="http://schemas.microsoft.com/office/drawing/2014/main" id="{66283B88-A103-BD20-404E-9248673FC2FE}"/>
              </a:ext>
            </a:extLst>
          </p:cNvPr>
          <p:cNvSpPr txBox="1"/>
          <p:nvPr/>
        </p:nvSpPr>
        <p:spPr>
          <a:xfrm>
            <a:off x="4447308" y="591344"/>
            <a:ext cx="6906491" cy="5585619"/>
          </a:xfrm>
          <a:prstGeom prst="rect">
            <a:avLst/>
          </a:prstGeom>
        </p:spPr>
        <p:txBody>
          <a:bodyPr vert="horz" lIns="91440" tIns="45720" rIns="91440" bIns="45720" rtlCol="0" anchor="ctr">
            <a:normAutofit/>
          </a:bodyPr>
          <a:lstStyle/>
          <a:p>
            <a:pPr defTabSz="914400" fontAlgn="base">
              <a:lnSpc>
                <a:spcPct val="90000"/>
              </a:lnSpc>
            </a:pPr>
            <a:r>
              <a:rPr lang="en-US" sz="1400" b="1" u="sng" dirty="0">
                <a:effectLst/>
              </a:rPr>
              <a:t>ICT Co-Ordinator:</a:t>
            </a:r>
            <a:r>
              <a:rPr lang="en-US" sz="1400" dirty="0">
                <a:effectLst/>
              </a:rPr>
              <a:t> </a:t>
            </a:r>
            <a:r>
              <a:rPr lang="en-US" sz="1400" dirty="0"/>
              <a:t>Sean McReynolds</a:t>
            </a:r>
            <a:r>
              <a:rPr lang="en-US" sz="1400" dirty="0">
                <a:effectLst/>
              </a:rPr>
              <a:t> </a:t>
            </a:r>
          </a:p>
          <a:p>
            <a:pPr defTabSz="914400" fontAlgn="base">
              <a:lnSpc>
                <a:spcPct val="90000"/>
              </a:lnSpc>
            </a:pPr>
            <a:r>
              <a:rPr lang="en-US" sz="1400" b="1" u="sng" dirty="0"/>
              <a:t>Key Priorities</a:t>
            </a:r>
            <a:r>
              <a:rPr lang="en-US" sz="1400" b="1" u="sng" dirty="0">
                <a:effectLst/>
              </a:rPr>
              <a:t>:</a:t>
            </a:r>
            <a:endParaRPr lang="en-US" sz="1400" dirty="0"/>
          </a:p>
          <a:p>
            <a:pPr marL="342900" lvl="0" indent="-228600" defTabSz="914400">
              <a:lnSpc>
                <a:spcPct val="90000"/>
              </a:lnSpc>
              <a:buFont typeface="Arial" panose="020B0604020202020204" pitchFamily="34" charset="0"/>
              <a:buChar char="•"/>
            </a:pPr>
            <a:r>
              <a:rPr lang="en-US" sz="1400" b="1" dirty="0">
                <a:effectLst/>
              </a:rPr>
              <a:t>The development, restructuring and updating of the ICT Coordinator Evidence file.</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Continued ICT updates to be delivered at staff meetings and SMT meetings.</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Continued pupil monitoring within ICT skills across each year group.</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Update of ICT inventory of resources.</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Removal and disposal of decommissioned ICT equipment.</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Training opportunities in line with focus on Digital Art &amp; Design. </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Raising the profile of ICT through:</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Developing links within the school and wider community, through updates on School Website, social media, monthly newsletter and other communication platforms.</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Engaging with industry led competitions and accreditation </a:t>
            </a:r>
            <a:r>
              <a:rPr lang="en-US" sz="1400" b="1" dirty="0" err="1">
                <a:effectLst/>
              </a:rPr>
              <a:t>programmes</a:t>
            </a:r>
            <a:r>
              <a:rPr lang="en-US" sz="1400" b="1" dirty="0">
                <a:effectLst/>
              </a:rPr>
              <a:t> e.g. All-State </a:t>
            </a:r>
            <a:r>
              <a:rPr lang="en-US" sz="1400" b="1" dirty="0" err="1">
                <a:effectLst/>
              </a:rPr>
              <a:t>TechKnow</a:t>
            </a:r>
            <a:r>
              <a:rPr lang="en-US" sz="1400" b="1" dirty="0">
                <a:effectLst/>
              </a:rPr>
              <a:t> Coding Competition.</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Ensuring that new classes’ access to devices and resources are accommodated through Key Stage timetables.</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Providing opportunities for pupils to engage in ICT workshops to develop their learning and skills.</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Professional Development opportunities for staff to introduce our new desirable feature focus of Digital Art &amp; Design.</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Enrolment in the Microsoft Dream Space Ambassador </a:t>
            </a:r>
            <a:r>
              <a:rPr lang="en-US" sz="1400" b="1" dirty="0" err="1">
                <a:effectLst/>
              </a:rPr>
              <a:t>Programme</a:t>
            </a:r>
            <a:r>
              <a:rPr lang="en-US" sz="1400" b="1" dirty="0">
                <a:effectLst/>
              </a:rPr>
              <a:t> and participation in related training sessions.</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Staff and pupil input into new equipment and app suggestions, that are relevant to their Key Stage or class. </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Regular updates to the school community regarding Digital Safety and promotion of Safer Schools App.</a:t>
            </a:r>
            <a:endParaRPr lang="en-US" sz="1400" dirty="0">
              <a:effectLst/>
            </a:endParaRPr>
          </a:p>
          <a:p>
            <a:pPr marL="342900" lvl="0" indent="-228600" defTabSz="914400">
              <a:lnSpc>
                <a:spcPct val="90000"/>
              </a:lnSpc>
              <a:buFont typeface="Arial" panose="020B0604020202020204" pitchFamily="34" charset="0"/>
              <a:buChar char="•"/>
            </a:pPr>
            <a:r>
              <a:rPr lang="en-US" sz="1400" b="1" dirty="0">
                <a:effectLst/>
              </a:rPr>
              <a:t>Celebration of Safer-Internet Week across the school.</a:t>
            </a:r>
            <a:endParaRPr lang="en-US" sz="1400" dirty="0">
              <a:effectLst/>
            </a:endParaRPr>
          </a:p>
          <a:p>
            <a:pPr marL="342900" lvl="0" indent="-228600" defTabSz="914400">
              <a:lnSpc>
                <a:spcPct val="90000"/>
              </a:lnSpc>
              <a:spcAft>
                <a:spcPts val="1000"/>
              </a:spcAft>
              <a:buFont typeface="Arial" panose="020B0604020202020204" pitchFamily="34" charset="0"/>
              <a:buChar char="•"/>
            </a:pPr>
            <a:r>
              <a:rPr lang="en-US" sz="1400" b="1" dirty="0">
                <a:effectLst/>
              </a:rPr>
              <a:t>Continued development of the 5 E’s across curricular areas.</a:t>
            </a:r>
            <a:endParaRPr lang="en-US" sz="1400" dirty="0">
              <a:effectLst/>
            </a:endParaRPr>
          </a:p>
        </p:txBody>
      </p:sp>
    </p:spTree>
    <p:extLst>
      <p:ext uri="{BB962C8B-B14F-4D97-AF65-F5344CB8AC3E}">
        <p14:creationId xmlns:p14="http://schemas.microsoft.com/office/powerpoint/2010/main" val="313488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ICT Co-Ordinator’s Report June 2025  </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a:extLst>
              <a:ext uri="{FF2B5EF4-FFF2-40B4-BE49-F238E27FC236}">
                <a16:creationId xmlns:a16="http://schemas.microsoft.com/office/drawing/2014/main" id="{66283B88-A103-BD20-404E-9248673FC2FE}"/>
              </a:ext>
            </a:extLst>
          </p:cNvPr>
          <p:cNvSpPr txBox="1"/>
          <p:nvPr/>
        </p:nvSpPr>
        <p:spPr>
          <a:xfrm>
            <a:off x="838200" y="1825625"/>
            <a:ext cx="10515600" cy="4351338"/>
          </a:xfrm>
          <a:prstGeom prst="rect">
            <a:avLst/>
          </a:prstGeom>
        </p:spPr>
        <p:txBody>
          <a:bodyPr vert="horz" lIns="91440" tIns="45720" rIns="91440" bIns="45720" rtlCol="0">
            <a:normAutofit fontScale="92500"/>
          </a:bodyPr>
          <a:lstStyle/>
          <a:p>
            <a:pPr lvl="0" defTabSz="914400">
              <a:lnSpc>
                <a:spcPct val="90000"/>
              </a:lnSpc>
              <a:spcAft>
                <a:spcPts val="600"/>
              </a:spcAft>
            </a:pPr>
            <a:r>
              <a:rPr lang="en-US" sz="1400" b="1" dirty="0"/>
              <a:t>Impact</a:t>
            </a:r>
          </a:p>
          <a:p>
            <a:pPr marL="171450" lvl="0" indent="-171450" defTabSz="914400">
              <a:lnSpc>
                <a:spcPct val="90000"/>
              </a:lnSpc>
              <a:spcAft>
                <a:spcPts val="600"/>
              </a:spcAft>
              <a:buFont typeface="Arial" panose="020B0604020202020204" pitchFamily="34" charset="0"/>
              <a:buChar char="•"/>
            </a:pPr>
            <a:r>
              <a:rPr lang="en-US" sz="1400" b="1" dirty="0"/>
              <a:t>School community continues to engage positively with school life and latest developments through the School Website and Social Media channels.</a:t>
            </a:r>
          </a:p>
          <a:p>
            <a:pPr marL="171450" lvl="0" indent="-171450" defTabSz="914400">
              <a:lnSpc>
                <a:spcPct val="90000"/>
              </a:lnSpc>
              <a:spcAft>
                <a:spcPts val="600"/>
              </a:spcAft>
              <a:buFont typeface="Arial" panose="020B0604020202020204" pitchFamily="34" charset="0"/>
              <a:buChar char="•"/>
            </a:pPr>
            <a:r>
              <a:rPr lang="en-US" sz="1400" b="1" dirty="0"/>
              <a:t>Key Stage 2 pupils engaged well with </a:t>
            </a:r>
            <a:r>
              <a:rPr lang="en-US" sz="1400" b="1" dirty="0" err="1"/>
              <a:t>Techknow</a:t>
            </a:r>
            <a:r>
              <a:rPr lang="en-US" sz="1400" b="1" dirty="0"/>
              <a:t> project. This opportunity continues to develop pupil interest and skills in Coding and Computational Thinking.</a:t>
            </a:r>
          </a:p>
          <a:p>
            <a:pPr marL="171450" lvl="0" indent="-171450" defTabSz="914400">
              <a:lnSpc>
                <a:spcPct val="90000"/>
              </a:lnSpc>
              <a:spcAft>
                <a:spcPts val="600"/>
              </a:spcAft>
              <a:buFont typeface="Arial" panose="020B0604020202020204" pitchFamily="34" charset="0"/>
              <a:buChar char="•"/>
            </a:pPr>
            <a:r>
              <a:rPr lang="en-US" sz="1400" b="1" dirty="0"/>
              <a:t>Teaching staff are happy with level of access to resources and timetabling issues have been overcome with some classes swapping slots where required.</a:t>
            </a:r>
          </a:p>
          <a:p>
            <a:pPr marL="171450" lvl="0" indent="-171450" defTabSz="914400">
              <a:lnSpc>
                <a:spcPct val="90000"/>
              </a:lnSpc>
              <a:spcAft>
                <a:spcPts val="600"/>
              </a:spcAft>
              <a:buFont typeface="Arial" panose="020B0604020202020204" pitchFamily="34" charset="0"/>
              <a:buChar char="•"/>
            </a:pPr>
            <a:r>
              <a:rPr lang="en-US" sz="1400" b="1" dirty="0"/>
              <a:t>Pupils have positively engaged in ICT workshops throughout the year including Microsoft Dream Space Live Lessons and Adobe Express Live Events. This will enable pupils to use these devices more readily for further cross-curricular learning.</a:t>
            </a:r>
          </a:p>
          <a:p>
            <a:pPr marL="171450" lvl="0" indent="-171450" defTabSz="914400">
              <a:lnSpc>
                <a:spcPct val="90000"/>
              </a:lnSpc>
              <a:spcAft>
                <a:spcPts val="600"/>
              </a:spcAft>
              <a:buFont typeface="Arial" panose="020B0604020202020204" pitchFamily="34" charset="0"/>
              <a:buChar char="•"/>
            </a:pPr>
            <a:r>
              <a:rPr lang="en-US" sz="1400" b="1" dirty="0"/>
              <a:t>Digital Art &amp; Design has been developed further this year in Staff SPD sessions. Digital Art &amp; Design CPD sessions were extended to non-teaching staff which has had a positive impact on supporting teaching and learning in classes across the school.</a:t>
            </a:r>
          </a:p>
          <a:p>
            <a:pPr marL="171450" lvl="0" indent="-171450" defTabSz="914400">
              <a:lnSpc>
                <a:spcPct val="90000"/>
              </a:lnSpc>
              <a:spcAft>
                <a:spcPts val="600"/>
              </a:spcAft>
              <a:buFont typeface="Arial" panose="020B0604020202020204" pitchFamily="34" charset="0"/>
              <a:buChar char="•"/>
            </a:pPr>
            <a:r>
              <a:rPr lang="en-US" sz="1400" b="1" dirty="0"/>
              <a:t>Teaching staff have continued to explore activities in Digital Art &amp; Design in their classes.</a:t>
            </a:r>
          </a:p>
          <a:p>
            <a:pPr marL="171450" lvl="0" indent="-171450" defTabSz="914400">
              <a:lnSpc>
                <a:spcPct val="90000"/>
              </a:lnSpc>
              <a:spcAft>
                <a:spcPts val="600"/>
              </a:spcAft>
              <a:buFont typeface="Arial" panose="020B0604020202020204" pitchFamily="34" charset="0"/>
              <a:buChar char="•"/>
            </a:pPr>
            <a:r>
              <a:rPr lang="en-US" sz="1400" b="1" dirty="0"/>
              <a:t>We achieved the Platinum Level Award in the Dream Space Ambassador </a:t>
            </a:r>
            <a:r>
              <a:rPr lang="en-US" sz="1400" b="1" dirty="0" err="1"/>
              <a:t>Programme</a:t>
            </a:r>
            <a:r>
              <a:rPr lang="en-US" sz="1400" b="1" dirty="0"/>
              <a:t> for the second year running- showcasing our high level of participation in the </a:t>
            </a:r>
            <a:r>
              <a:rPr lang="en-US" sz="1400" b="1" dirty="0" err="1"/>
              <a:t>programme</a:t>
            </a:r>
            <a:r>
              <a:rPr lang="en-US" sz="1400" b="1" dirty="0"/>
              <a:t> throughout the year.</a:t>
            </a:r>
          </a:p>
          <a:p>
            <a:pPr marL="171450" lvl="0" indent="-171450" defTabSz="914400">
              <a:lnSpc>
                <a:spcPct val="90000"/>
              </a:lnSpc>
              <a:spcAft>
                <a:spcPts val="600"/>
              </a:spcAft>
              <a:buFont typeface="Arial" panose="020B0604020202020204" pitchFamily="34" charset="0"/>
              <a:buChar char="•"/>
            </a:pPr>
            <a:r>
              <a:rPr lang="en-US" sz="1400" b="1" dirty="0" err="1"/>
              <a:t>Jamf</a:t>
            </a:r>
            <a:r>
              <a:rPr lang="en-US" sz="1400" b="1" dirty="0"/>
              <a:t> School continues to be an excellent system for managing iPads and deploying apps.</a:t>
            </a:r>
          </a:p>
          <a:p>
            <a:pPr marL="171450" lvl="0" indent="-171450" defTabSz="914400">
              <a:lnSpc>
                <a:spcPct val="90000"/>
              </a:lnSpc>
              <a:spcAft>
                <a:spcPts val="600"/>
              </a:spcAft>
              <a:buFont typeface="Arial" panose="020B0604020202020204" pitchFamily="34" charset="0"/>
              <a:buChar char="•"/>
            </a:pPr>
            <a:r>
              <a:rPr lang="en-US" sz="1400" b="1" dirty="0"/>
              <a:t>Wireless coverage across the school is fantastic, with all teaching and learning areas covered, as a result of the roll out of the Cisco Meraki system.</a:t>
            </a:r>
          </a:p>
          <a:p>
            <a:pPr marL="171450" lvl="0" indent="-171450" defTabSz="914400">
              <a:lnSpc>
                <a:spcPct val="90000"/>
              </a:lnSpc>
              <a:spcAft>
                <a:spcPts val="600"/>
              </a:spcAft>
              <a:buFont typeface="Arial" panose="020B0604020202020204" pitchFamily="34" charset="0"/>
              <a:buChar char="•"/>
            </a:pPr>
            <a:r>
              <a:rPr lang="en-US" sz="1400" b="1" dirty="0"/>
              <a:t>Investment in latest education apps continues to enhance teaching and learning opportunities in Using ICT.</a:t>
            </a:r>
          </a:p>
          <a:p>
            <a:pPr marL="171450" lvl="0" indent="-171450" defTabSz="914400">
              <a:lnSpc>
                <a:spcPct val="90000"/>
              </a:lnSpc>
              <a:spcAft>
                <a:spcPts val="600"/>
              </a:spcAft>
              <a:buFont typeface="Arial" panose="020B0604020202020204" pitchFamily="34" charset="0"/>
              <a:buChar char="•"/>
            </a:pPr>
            <a:r>
              <a:rPr lang="en-US" sz="1400" b="1" dirty="0"/>
              <a:t>Staff have continued to use ICT Pupil Targets to inform planning and assess learning.</a:t>
            </a:r>
          </a:p>
          <a:p>
            <a:pPr marL="171450" lvl="0" indent="-171450" defTabSz="914400">
              <a:lnSpc>
                <a:spcPct val="90000"/>
              </a:lnSpc>
              <a:spcAft>
                <a:spcPts val="600"/>
              </a:spcAft>
              <a:buFont typeface="Arial" panose="020B0604020202020204" pitchFamily="34" charset="0"/>
              <a:buChar char="•"/>
            </a:pPr>
            <a:r>
              <a:rPr lang="en-US" sz="1400" b="1" dirty="0"/>
              <a:t>A sample of ICT Pupil targets have been reviewed twice throughout the course of the year.</a:t>
            </a:r>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b="1" dirty="0"/>
          </a:p>
          <a:p>
            <a:pPr lvl="0" indent="-228600" defTabSz="914400">
              <a:lnSpc>
                <a:spcPct val="90000"/>
              </a:lnSpc>
              <a:spcAft>
                <a:spcPts val="600"/>
              </a:spcAft>
              <a:buFont typeface="Arial" panose="020B0604020202020204" pitchFamily="34" charset="0"/>
              <a:buChar char="•"/>
            </a:pPr>
            <a:endParaRPr lang="en-US" sz="1100" dirty="0"/>
          </a:p>
        </p:txBody>
      </p:sp>
    </p:spTree>
    <p:extLst>
      <p:ext uri="{BB962C8B-B14F-4D97-AF65-F5344CB8AC3E}">
        <p14:creationId xmlns:p14="http://schemas.microsoft.com/office/powerpoint/2010/main" val="317981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ICT Co-Ordinator’s Report June 2025 </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a:extLst>
              <a:ext uri="{FF2B5EF4-FFF2-40B4-BE49-F238E27FC236}">
                <a16:creationId xmlns:a16="http://schemas.microsoft.com/office/drawing/2014/main" id="{66283B88-A103-BD20-404E-9248673FC2FE}"/>
              </a:ext>
            </a:extLst>
          </p:cNvPr>
          <p:cNvSpPr txBox="1"/>
          <p:nvPr/>
        </p:nvSpPr>
        <p:spPr>
          <a:xfrm>
            <a:off x="838200" y="1825625"/>
            <a:ext cx="10515600" cy="4351338"/>
          </a:xfrm>
          <a:prstGeom prst="rect">
            <a:avLst/>
          </a:prstGeom>
        </p:spPr>
        <p:txBody>
          <a:bodyPr vert="horz" lIns="91440" tIns="45720" rIns="91440" bIns="45720" rtlCol="0">
            <a:normAutofit/>
          </a:bodyPr>
          <a:lstStyle/>
          <a:p>
            <a:pPr defTabSz="914400" fontAlgn="base">
              <a:lnSpc>
                <a:spcPct val="90000"/>
              </a:lnSpc>
              <a:spcAft>
                <a:spcPts val="600"/>
              </a:spcAft>
            </a:pPr>
            <a:r>
              <a:rPr lang="en-US" sz="1400" b="1" u="sng" dirty="0"/>
              <a:t>Planned Future Actions</a:t>
            </a:r>
            <a:r>
              <a:rPr lang="en-US" sz="1400" b="1" u="sng" dirty="0">
                <a:effectLst/>
              </a:rPr>
              <a:t>:</a:t>
            </a:r>
          </a:p>
          <a:p>
            <a:pPr marL="285750" indent="-285750" defTabSz="914400">
              <a:lnSpc>
                <a:spcPct val="90000"/>
              </a:lnSpc>
              <a:spcAft>
                <a:spcPts val="600"/>
              </a:spcAft>
              <a:buFont typeface="Arial" panose="020B0604020202020204" pitchFamily="34" charset="0"/>
              <a:buChar char="•"/>
            </a:pPr>
            <a:r>
              <a:rPr lang="en-US" sz="1400" dirty="0"/>
              <a:t>Focus on developing Digital Art &amp; Design to continue next year as a secondary focus, due to CPD time being devoted to focus on Literacy and Numeracy developments this year.</a:t>
            </a:r>
          </a:p>
          <a:p>
            <a:pPr marL="285750" indent="-285750" defTabSz="914400">
              <a:lnSpc>
                <a:spcPct val="90000"/>
              </a:lnSpc>
              <a:spcAft>
                <a:spcPts val="600"/>
              </a:spcAft>
              <a:buFont typeface="Arial" panose="020B0604020202020204" pitchFamily="34" charset="0"/>
              <a:buChar char="•"/>
            </a:pPr>
            <a:r>
              <a:rPr lang="en-US" sz="1400" dirty="0"/>
              <a:t>New staff to be supported by ICT Team to become familiar with recent areas of development that we have explored in Using ICT before their arrival.</a:t>
            </a:r>
          </a:p>
          <a:p>
            <a:pPr marL="285750" indent="-285750" defTabSz="914400">
              <a:lnSpc>
                <a:spcPct val="90000"/>
              </a:lnSpc>
              <a:spcAft>
                <a:spcPts val="600"/>
              </a:spcAft>
              <a:buFont typeface="Arial" panose="020B0604020202020204" pitchFamily="34" charset="0"/>
              <a:buChar char="•"/>
            </a:pPr>
            <a:r>
              <a:rPr lang="en-US" sz="1400" dirty="0"/>
              <a:t>Whole school competition/initiative to be held to celebrate learning through Digital Art and Design.</a:t>
            </a:r>
          </a:p>
          <a:p>
            <a:pPr marL="285750" indent="-285750" defTabSz="914400">
              <a:lnSpc>
                <a:spcPct val="90000"/>
              </a:lnSpc>
              <a:spcAft>
                <a:spcPts val="600"/>
              </a:spcAft>
              <a:buFont typeface="Arial" panose="020B0604020202020204" pitchFamily="34" charset="0"/>
              <a:buChar char="•"/>
            </a:pPr>
            <a:r>
              <a:rPr lang="en-US" sz="1400" dirty="0"/>
              <a:t>Non-teaching staff to be continually involved in staff CPD opportunities going forward, given the positive impact this had this year.</a:t>
            </a:r>
          </a:p>
          <a:p>
            <a:pPr marL="285750" indent="-285750" defTabSz="914400">
              <a:lnSpc>
                <a:spcPct val="90000"/>
              </a:lnSpc>
              <a:spcAft>
                <a:spcPts val="600"/>
              </a:spcAft>
              <a:buFont typeface="Arial" panose="020B0604020202020204" pitchFamily="34" charset="0"/>
              <a:buChar char="•"/>
            </a:pPr>
            <a:r>
              <a:rPr lang="en-US" sz="1400" dirty="0"/>
              <a:t>Follow up training will be continually offered to upskill key staff on ICT basics, so they can better support teaching &amp; learning (focus group of CAs).</a:t>
            </a:r>
          </a:p>
          <a:p>
            <a:pPr marL="285750" indent="-285750" defTabSz="914400">
              <a:lnSpc>
                <a:spcPct val="90000"/>
              </a:lnSpc>
              <a:spcAft>
                <a:spcPts val="600"/>
              </a:spcAft>
              <a:buFont typeface="Arial" panose="020B0604020202020204" pitchFamily="34" charset="0"/>
              <a:buChar char="•"/>
            </a:pPr>
            <a:r>
              <a:rPr lang="en-US" sz="1400" dirty="0"/>
              <a:t>Reenrollment in the Microsoft Dream Space Ambassador </a:t>
            </a:r>
            <a:r>
              <a:rPr lang="en-US" sz="1400" dirty="0" err="1"/>
              <a:t>Programme</a:t>
            </a:r>
            <a:r>
              <a:rPr lang="en-US" sz="1400" dirty="0"/>
              <a:t> next year.</a:t>
            </a:r>
          </a:p>
          <a:p>
            <a:pPr marL="285750" indent="-285750" defTabSz="914400">
              <a:lnSpc>
                <a:spcPct val="90000"/>
              </a:lnSpc>
              <a:spcAft>
                <a:spcPts val="600"/>
              </a:spcAft>
              <a:buFont typeface="Arial" panose="020B0604020202020204" pitchFamily="34" charset="0"/>
              <a:buChar char="•"/>
            </a:pPr>
            <a:r>
              <a:rPr lang="en-US" sz="1400" dirty="0"/>
              <a:t>Digital Leaders and Dream Space Ambassadors to be used to greater effect to deliver and assist in ICT workshops to younger classes.</a:t>
            </a:r>
          </a:p>
          <a:p>
            <a:pPr marL="285750" indent="-285750" defTabSz="914400">
              <a:lnSpc>
                <a:spcPct val="90000"/>
              </a:lnSpc>
              <a:spcAft>
                <a:spcPts val="600"/>
              </a:spcAft>
              <a:buFont typeface="Arial" panose="020B0604020202020204" pitchFamily="34" charset="0"/>
              <a:buChar char="•"/>
            </a:pPr>
            <a:r>
              <a:rPr lang="en-US" sz="1400" dirty="0"/>
              <a:t>Digital Leader team to visit Microsoft Dream Space in Belfast or Dublin next year.</a:t>
            </a:r>
          </a:p>
          <a:p>
            <a:pPr marL="285750" indent="-285750" defTabSz="914400">
              <a:lnSpc>
                <a:spcPct val="90000"/>
              </a:lnSpc>
              <a:spcAft>
                <a:spcPts val="600"/>
              </a:spcAft>
              <a:buFont typeface="Arial" panose="020B0604020202020204" pitchFamily="34" charset="0"/>
              <a:buChar char="•"/>
            </a:pPr>
            <a:r>
              <a:rPr lang="en-US" sz="1400" dirty="0"/>
              <a:t>Continued promotion of Safer Schools App with School Community to encourage new and existing parents to make use of the resources.</a:t>
            </a:r>
          </a:p>
          <a:p>
            <a:pPr marL="285750" indent="-285750" defTabSz="914400">
              <a:lnSpc>
                <a:spcPct val="90000"/>
              </a:lnSpc>
              <a:spcAft>
                <a:spcPts val="600"/>
              </a:spcAft>
              <a:buFont typeface="Arial" panose="020B0604020202020204" pitchFamily="34" charset="0"/>
              <a:buChar char="•"/>
            </a:pPr>
            <a:r>
              <a:rPr lang="en-US" sz="1400" dirty="0"/>
              <a:t>ICT Team to be reformed and roles given out for staff to support coordination of Using ICT across the school.</a:t>
            </a:r>
          </a:p>
          <a:p>
            <a:pPr marL="285750" indent="-285750" defTabSz="914400">
              <a:lnSpc>
                <a:spcPct val="90000"/>
              </a:lnSpc>
              <a:spcAft>
                <a:spcPts val="600"/>
              </a:spcAft>
              <a:buFont typeface="Arial" panose="020B0604020202020204" pitchFamily="34" charset="0"/>
              <a:buChar char="•"/>
            </a:pPr>
            <a:r>
              <a:rPr lang="en-US" sz="1400" dirty="0"/>
              <a:t>Devices to be refreshed and updated as necessary.</a:t>
            </a:r>
          </a:p>
          <a:p>
            <a:pPr indent="-228600" defTabSz="914400" fontAlgn="base">
              <a:lnSpc>
                <a:spcPct val="90000"/>
              </a:lnSpc>
              <a:spcAft>
                <a:spcPts val="600"/>
              </a:spcAft>
              <a:buFont typeface="Arial" panose="020B0604020202020204" pitchFamily="34" charset="0"/>
              <a:buChar char="•"/>
            </a:pPr>
            <a:endParaRPr lang="en-US" sz="1400" dirty="0"/>
          </a:p>
        </p:txBody>
      </p:sp>
    </p:spTree>
    <p:extLst>
      <p:ext uri="{BB962C8B-B14F-4D97-AF65-F5344CB8AC3E}">
        <p14:creationId xmlns:p14="http://schemas.microsoft.com/office/powerpoint/2010/main" val="258077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E13323F-AA70-CE8B-BF31-E8A51AA54EAA}"/>
              </a:ext>
            </a:extLst>
          </p:cNvPr>
          <p:cNvSpPr>
            <a:spLocks noGrp="1"/>
          </p:cNvSpPr>
          <p:nvPr>
            <p:ph type="title"/>
          </p:nvPr>
        </p:nvSpPr>
        <p:spPr>
          <a:xfrm>
            <a:off x="686834" y="1153572"/>
            <a:ext cx="3200400" cy="4461163"/>
          </a:xfrm>
        </p:spPr>
        <p:txBody>
          <a:bodyPr>
            <a:normAutofit/>
          </a:bodyPr>
          <a:lstStyle/>
          <a:p>
            <a: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Personalised Learning</a:t>
            </a:r>
            <a:b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a:solidFill>
                <a:srgbClr val="FFFFFF"/>
              </a:solidFill>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lnSpcReduction="10000"/>
          </a:bodyPr>
          <a:lstStyle/>
          <a:p>
            <a:pPr marL="0" indent="0">
              <a:buNone/>
            </a:pPr>
            <a:endParaRPr lang="en-GB" sz="2000" dirty="0">
              <a:effectLst/>
              <a:latin typeface="Cambria" panose="02040503050406030204" pitchFamily="18" charset="0"/>
              <a:ea typeface="MS Mincho" panose="02020609040205080304" pitchFamily="49" charset="-128"/>
              <a:cs typeface="Times New Roman" panose="02020603050405020304" pitchFamily="18" charset="0"/>
            </a:endParaRPr>
          </a:p>
          <a:p>
            <a:r>
              <a:rPr lang="en-US" sz="2000" dirty="0">
                <a:effectLst/>
                <a:latin typeface="Times New Roman" panose="02020603050405020304" pitchFamily="18" charset="0"/>
                <a:ea typeface="Times New Roman" panose="02020603050405020304" pitchFamily="18" charset="0"/>
              </a:rPr>
              <a:t>At St Colmcille’s Primary School we strive to establish good relationships with all families, identify young people’s individual barriers to learning early on and refer swiftly those who need more </a:t>
            </a:r>
            <a:r>
              <a:rPr lang="en-US" sz="2000" dirty="0" err="1">
                <a:effectLst/>
                <a:latin typeface="Times New Roman" panose="02020603050405020304" pitchFamily="18" charset="0"/>
                <a:ea typeface="Times New Roman" panose="02020603050405020304" pitchFamily="18" charset="0"/>
              </a:rPr>
              <a:t>specialised</a:t>
            </a:r>
            <a:r>
              <a:rPr lang="en-US" sz="2000" dirty="0">
                <a:effectLst/>
                <a:latin typeface="Times New Roman" panose="02020603050405020304" pitchFamily="18" charset="0"/>
                <a:ea typeface="Times New Roman" panose="02020603050405020304" pitchFamily="18" charset="0"/>
              </a:rPr>
              <a:t> support. </a:t>
            </a:r>
          </a:p>
          <a:p>
            <a:r>
              <a:rPr lang="en-US" sz="2000" dirty="0">
                <a:effectLst/>
                <a:latin typeface="Times New Roman" panose="02020603050405020304" pitchFamily="18" charset="0"/>
                <a:ea typeface="Times New Roman" panose="02020603050405020304" pitchFamily="18" charset="0"/>
              </a:rPr>
              <a:t>The SENCo </a:t>
            </a:r>
            <a:r>
              <a:rPr lang="en-US" sz="2000" dirty="0" err="1">
                <a:effectLst/>
                <a:latin typeface="Times New Roman" panose="02020603050405020304" pitchFamily="18" charset="0"/>
                <a:ea typeface="Times New Roman" panose="02020603050405020304" pitchFamily="18" charset="0"/>
              </a:rPr>
              <a:t>Ms</a:t>
            </a:r>
            <a:r>
              <a:rPr lang="en-US" sz="2000" dirty="0">
                <a:effectLst/>
                <a:latin typeface="Times New Roman" panose="02020603050405020304" pitchFamily="18" charset="0"/>
                <a:ea typeface="Times New Roman" panose="02020603050405020304" pitchFamily="18" charset="0"/>
              </a:rPr>
              <a:t> Dempsey (</a:t>
            </a:r>
            <a:r>
              <a:rPr lang="en-US" sz="2000" dirty="0" err="1">
                <a:effectLst/>
                <a:latin typeface="Times New Roman" panose="02020603050405020304" pitchFamily="18" charset="0"/>
                <a:ea typeface="Times New Roman" panose="02020603050405020304" pitchFamily="18" charset="0"/>
              </a:rPr>
              <a:t>Ms</a:t>
            </a:r>
            <a:r>
              <a:rPr lang="en-US" sz="2000" dirty="0">
                <a:effectLst/>
                <a:latin typeface="Times New Roman" panose="02020603050405020304" pitchFamily="18" charset="0"/>
                <a:ea typeface="Times New Roman" panose="02020603050405020304" pitchFamily="18" charset="0"/>
              </a:rPr>
              <a:t> Vaughan 24/25) who is supported by the SEN Team is in position to address identified barriers to learning through our own services, working with the full range of extended services already on offer to children and families. </a:t>
            </a:r>
          </a:p>
          <a:p>
            <a:r>
              <a:rPr lang="en-US" sz="2000" dirty="0">
                <a:effectLst/>
                <a:latin typeface="Times New Roman" panose="02020603050405020304" pitchFamily="18" charset="0"/>
                <a:ea typeface="Times New Roman" panose="02020603050405020304" pitchFamily="18" charset="0"/>
              </a:rPr>
              <a:t>We offer Numeracy, Literacy, English as an Additional Language, Pupil Attitudes to School and Self Support alongside Equine &amp; Canine Therapy and Speech &amp; Language support from fully trained staff, to ensure pupils receive the support they require to reach their fullest potential. </a:t>
            </a:r>
          </a:p>
          <a:p>
            <a:r>
              <a:rPr lang="en-US" sz="2000" dirty="0">
                <a:effectLst/>
                <a:latin typeface="Times New Roman" panose="02020603050405020304" pitchFamily="18" charset="0"/>
                <a:ea typeface="Times New Roman" panose="02020603050405020304" pitchFamily="18" charset="0"/>
              </a:rPr>
              <a:t>St Colmcille’s Primary School has a positive commitment to quality and excellence for all and constantly seeks to ensure that the equal opportunities for learning are available for all pupils.</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3386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8FE7B618-7FCA-964A-497C-FD50AFFF96F8}"/>
              </a:ext>
            </a:extLst>
          </p:cNvPr>
          <p:cNvSpPr>
            <a:spLocks noGrp="1"/>
          </p:cNvSpPr>
          <p:nvPr>
            <p:ph type="title"/>
          </p:nvPr>
        </p:nvSpPr>
        <p:spPr>
          <a:xfrm>
            <a:off x="686834" y="1153572"/>
            <a:ext cx="3200400" cy="4461163"/>
          </a:xfrm>
        </p:spPr>
        <p:txBody>
          <a:bodyPr>
            <a:normAutofit/>
          </a:bodyPr>
          <a:lstStyle/>
          <a:p>
            <a:r>
              <a:rPr lang="en-GB" b="1" i="1" dirty="0">
                <a:solidFill>
                  <a:srgbClr val="FFFFFF"/>
                </a:solidFill>
                <a:effectLst/>
                <a:latin typeface="Times New Roman" panose="02020603050405020304" pitchFamily="18" charset="0"/>
                <a:ea typeface="MS Mincho" panose="02020609040205080304" pitchFamily="49" charset="-128"/>
                <a:cs typeface="Times New Roman" panose="02020603050405020304" pitchFamily="18" charset="0"/>
              </a:rPr>
              <a:t>Assessment and Reporting Procedures</a:t>
            </a:r>
            <a:endParaRPr lang="en-GB" dirty="0">
              <a:solidFill>
                <a:srgbClr val="FFFFFF"/>
              </a:solidFill>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Content Placeholder 12">
            <a:extLst>
              <a:ext uri="{FF2B5EF4-FFF2-40B4-BE49-F238E27FC236}">
                <a16:creationId xmlns:a16="http://schemas.microsoft.com/office/drawing/2014/main" id="{DDDE9BC7-90F7-E294-6DE7-4F63109EA0C8}"/>
              </a:ext>
            </a:extLst>
          </p:cNvPr>
          <p:cNvSpPr>
            <a:spLocks noGrp="1"/>
          </p:cNvSpPr>
          <p:nvPr>
            <p:ph idx="1"/>
          </p:nvPr>
        </p:nvSpPr>
        <p:spPr>
          <a:xfrm>
            <a:off x="4447308" y="591344"/>
            <a:ext cx="6906491" cy="5585619"/>
          </a:xfrm>
        </p:spPr>
        <p:txBody>
          <a:bodyPr anchor="ctr">
            <a:normAutofit/>
          </a:bodyPr>
          <a:lstStyle/>
          <a:p>
            <a:pPr marL="0" indent="0">
              <a:buNone/>
            </a:pPr>
            <a:r>
              <a:rPr lang="en-GB" sz="1500">
                <a:effectLst/>
                <a:latin typeface="Times New Roman" panose="02020603050405020304" pitchFamily="18" charset="0"/>
                <a:ea typeface="MS Mincho" panose="02020609040205080304" pitchFamily="49" charset="-128"/>
                <a:cs typeface="Times New Roman" panose="02020603050405020304" pitchFamily="18" charset="0"/>
              </a:rPr>
              <a:t>Assessment of children’s work is an integral part of our school curriculum and is used to establish each child’s level of achievement and to assist the teacher to plan and meet the needs of each individual child.</a:t>
            </a:r>
          </a:p>
          <a:p>
            <a:pPr marL="0" indent="0">
              <a:buNone/>
            </a:pPr>
            <a:r>
              <a:rPr lang="en-GB" sz="1500" b="1" i="1">
                <a:effectLst/>
                <a:latin typeface="Times New Roman" panose="02020603050405020304" pitchFamily="18" charset="0"/>
                <a:ea typeface="MS Mincho" panose="02020609040205080304" pitchFamily="49" charset="-128"/>
                <a:cs typeface="Times New Roman" panose="02020603050405020304" pitchFamily="18" charset="0"/>
              </a:rPr>
              <a:t>Assessment in the Foundation Stage</a:t>
            </a: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1500">
                <a:effectLst/>
                <a:latin typeface="Times New Roman" panose="02020603050405020304" pitchFamily="18" charset="0"/>
                <a:ea typeface="MS Mincho" panose="02020609040205080304" pitchFamily="49" charset="-128"/>
                <a:cs typeface="Times New Roman" panose="02020603050405020304" pitchFamily="18" charset="0"/>
              </a:rPr>
              <a:t>Assessment in Primary 1 is observation based and diagnostic in nature. In Primary 2 children are tested using the GL Progress Test in Maths, GL Mental Maths Test and the Salford Reading Test. Adult observations are carried out throughout Foundation Stage with the children in an unobtrusive way and inform future planning. Children are made aware of their progress by receiving positive feedback and work together with their teacher to suggest ways to improve. Teachers assess pupils’ cross curricular skills, thinking skills and personal capabilities, levels of concentration and involvement as well as emotional development.</a:t>
            </a:r>
          </a:p>
          <a:p>
            <a:pPr marL="0" indent="0">
              <a:buNone/>
            </a:pPr>
            <a:r>
              <a:rPr lang="en-GB" sz="1500" b="1" i="1">
                <a:effectLst/>
                <a:latin typeface="Times New Roman" panose="02020603050405020304" pitchFamily="18" charset="0"/>
                <a:ea typeface="MS Mincho" panose="02020609040205080304" pitchFamily="49" charset="-128"/>
                <a:cs typeface="Times New Roman" panose="02020603050405020304" pitchFamily="18" charset="0"/>
              </a:rPr>
              <a:t>Assessment in KS1/KS2</a:t>
            </a: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1500">
                <a:effectLst/>
                <a:latin typeface="Times New Roman" panose="02020603050405020304" pitchFamily="18" charset="0"/>
                <a:ea typeface="MS Mincho" panose="02020609040205080304" pitchFamily="49" charset="-128"/>
                <a:cs typeface="Times New Roman" panose="02020603050405020304" pitchFamily="18" charset="0"/>
              </a:rPr>
              <a:t>Assessment in St Colmcille’s happens on a daily basis. Teachers plan meticulously to meet the needs of all children and evaluate their learning each week, setting new targets for further development. More formal assessments take place during the year using GL Progress Test in Maths, GL Progress Test in English, GL Mental Maths, Group Reading Test &amp; Spelling Test and are measured against results obtained in the Cognitive Ability Tests &amp; Non Reading Intelligence Tests. Test results are analysed at individual, class and whole school level. </a:t>
            </a:r>
          </a:p>
          <a:p>
            <a:endParaRPr lang="en-GB" sz="1500">
              <a:effectLst/>
              <a:latin typeface="Cambria" panose="02040503050406030204" pitchFamily="18" charset="0"/>
              <a:ea typeface="MS Mincho" panose="02020609040205080304" pitchFamily="49" charset="-128"/>
              <a:cs typeface="Times New Roman" panose="02020603050405020304" pitchFamily="18" charset="0"/>
            </a:endParaRPr>
          </a:p>
          <a:p>
            <a:endParaRPr lang="en-GB" sz="1500">
              <a:effectLst/>
              <a:latin typeface="Cambria" panose="02040503050406030204" pitchFamily="18" charset="0"/>
              <a:ea typeface="MS Mincho" panose="02020609040205080304" pitchFamily="49" charset="-128"/>
              <a:cs typeface="Times New Roman" panose="02020603050405020304" pitchFamily="18" charset="0"/>
            </a:endParaRPr>
          </a:p>
          <a:p>
            <a:pPr marL="0" indent="0">
              <a:buNone/>
            </a:pPr>
            <a:endParaRPr lang="en-GB" sz="1500"/>
          </a:p>
        </p:txBody>
      </p:sp>
    </p:spTree>
    <p:extLst>
      <p:ext uri="{BB962C8B-B14F-4D97-AF65-F5344CB8AC3E}">
        <p14:creationId xmlns:p14="http://schemas.microsoft.com/office/powerpoint/2010/main" val="18669439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11B035-170D-8562-D43E-E5D55D554AD6}"/>
              </a:ext>
            </a:extLst>
          </p:cNvPr>
          <p:cNvSpPr>
            <a:spLocks noGrp="1"/>
          </p:cNvSpPr>
          <p:nvPr>
            <p:ph type="title"/>
          </p:nvPr>
        </p:nvSpPr>
        <p:spPr>
          <a:xfrm>
            <a:off x="686834" y="1153572"/>
            <a:ext cx="3200400" cy="4461163"/>
          </a:xfrm>
        </p:spPr>
        <p:txBody>
          <a:bodyPr>
            <a:normAutofit/>
          </a:bodyPr>
          <a:lstStyle/>
          <a:p>
            <a: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Reporting to Parents</a:t>
            </a:r>
            <a:b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a:solidFill>
                <a:srgbClr val="FFFFFF"/>
              </a:solidFill>
            </a:endParaRPr>
          </a:p>
        </p:txBody>
      </p:sp>
      <p:sp>
        <p:nvSpPr>
          <p:cNvPr id="31" name="Arc 3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Content Placeholder 12">
            <a:extLst>
              <a:ext uri="{FF2B5EF4-FFF2-40B4-BE49-F238E27FC236}">
                <a16:creationId xmlns:a16="http://schemas.microsoft.com/office/drawing/2014/main" id="{DDDE9BC7-90F7-E294-6DE7-4F63109EA0C8}"/>
              </a:ext>
            </a:extLst>
          </p:cNvPr>
          <p:cNvSpPr>
            <a:spLocks noGrp="1"/>
          </p:cNvSpPr>
          <p:nvPr>
            <p:ph idx="1"/>
          </p:nvPr>
        </p:nvSpPr>
        <p:spPr>
          <a:xfrm>
            <a:off x="4447308" y="591344"/>
            <a:ext cx="6906491" cy="5585619"/>
          </a:xfrm>
        </p:spPr>
        <p:txBody>
          <a:bodyPr anchor="ctr">
            <a:normAutofit/>
          </a:bodyPr>
          <a:lstStyle/>
          <a:p>
            <a:pPr marL="0" indent="0">
              <a:buNone/>
            </a:pP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r>
              <a:rPr lang="en-US" sz="2200">
                <a:effectLst/>
                <a:latin typeface="Times New Roman" panose="02020603050405020304" pitchFamily="18" charset="0"/>
                <a:ea typeface="MS Mincho" panose="02020609040205080304" pitchFamily="49" charset="-128"/>
                <a:cs typeface="Times New Roman" panose="02020603050405020304" pitchFamily="18" charset="0"/>
              </a:rPr>
              <a:t>St Colmcille’s Primary School shares information on pupil progress on an annual basis. Comments and information reported reflect the learning experiences the pupil has had over the course of the year.</a:t>
            </a: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pPr marL="0" indent="0">
              <a:buNone/>
            </a:pP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pPr marL="0" indent="0">
              <a:buNone/>
            </a:pPr>
            <a:r>
              <a:rPr lang="en-US" sz="2200" b="1" i="1">
                <a:effectLst/>
                <a:latin typeface="Times New Roman" panose="02020603050405020304" pitchFamily="18" charset="0"/>
                <a:ea typeface="MS Mincho" panose="02020609040205080304" pitchFamily="49" charset="-128"/>
                <a:cs typeface="Times New Roman" panose="02020603050405020304" pitchFamily="18" charset="0"/>
              </a:rPr>
              <a:t>Further Reporting Procedures</a:t>
            </a: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pPr marL="0" indent="0">
              <a:buNone/>
            </a:pP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2200">
                <a:effectLst/>
                <a:latin typeface="Times New Roman" panose="02020603050405020304" pitchFamily="18" charset="0"/>
                <a:ea typeface="MS Mincho" panose="02020609040205080304" pitchFamily="49" charset="-128"/>
                <a:cs typeface="Times New Roman" panose="02020603050405020304" pitchFamily="18" charset="0"/>
              </a:rPr>
              <a:t>Parent/Teacher Interviews in November </a:t>
            </a: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2200">
                <a:effectLst/>
                <a:latin typeface="Times New Roman" panose="02020603050405020304" pitchFamily="18" charset="0"/>
                <a:ea typeface="MS Mincho" panose="02020609040205080304" pitchFamily="49" charset="-128"/>
                <a:cs typeface="Times New Roman" panose="02020603050405020304" pitchFamily="18" charset="0"/>
              </a:rPr>
              <a:t>Annual Report to parents/guardians in June </a:t>
            </a: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2200">
                <a:effectLst/>
                <a:latin typeface="Times New Roman" panose="02020603050405020304" pitchFamily="18" charset="0"/>
                <a:ea typeface="MS Mincho" panose="02020609040205080304" pitchFamily="49" charset="-128"/>
                <a:cs typeface="Times New Roman" panose="02020603050405020304" pitchFamily="18" charset="0"/>
              </a:rPr>
              <a:t>Reporting on Individual Educational Plans November and February</a:t>
            </a:r>
            <a:endParaRPr lang="en-GB" sz="220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US" sz="2200">
                <a:effectLst/>
                <a:latin typeface="Times New Roman" panose="02020603050405020304" pitchFamily="18" charset="0"/>
                <a:ea typeface="MS Mincho" panose="02020609040205080304" pitchFamily="49" charset="-128"/>
                <a:cs typeface="Times New Roman" panose="02020603050405020304" pitchFamily="18" charset="0"/>
              </a:rPr>
              <a:t>Comments on written work including homework</a:t>
            </a:r>
            <a:endParaRPr lang="en-GB" sz="220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US" sz="2200">
                <a:effectLst/>
                <a:latin typeface="Times New Roman" panose="02020603050405020304" pitchFamily="18" charset="0"/>
                <a:ea typeface="MS Mincho" panose="02020609040205080304" pitchFamily="49" charset="-128"/>
                <a:cs typeface="Times New Roman" panose="02020603050405020304" pitchFamily="18" charset="0"/>
              </a:rPr>
              <a:t>Meetings at the request of a teacher/parent</a:t>
            </a: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endParaRPr lang="en-GB" sz="2200"/>
          </a:p>
        </p:txBody>
      </p:sp>
    </p:spTree>
    <p:extLst>
      <p:ext uri="{BB962C8B-B14F-4D97-AF65-F5344CB8AC3E}">
        <p14:creationId xmlns:p14="http://schemas.microsoft.com/office/powerpoint/2010/main" val="26949266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28D385-0976-B2DF-E44F-7F5340225AA0}"/>
              </a:ext>
            </a:extLst>
          </p:cNvPr>
          <p:cNvSpPr>
            <a:spLocks noGrp="1"/>
          </p:cNvSpPr>
          <p:nvPr>
            <p:ph type="title"/>
          </p:nvPr>
        </p:nvSpPr>
        <p:spPr>
          <a:xfrm>
            <a:off x="686834" y="1153572"/>
            <a:ext cx="3200400" cy="4461163"/>
          </a:xfrm>
        </p:spPr>
        <p:txBody>
          <a:bodyPr>
            <a:normAutofit/>
          </a:bodyPr>
          <a:lstStyle/>
          <a:p>
            <a: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Religious Education</a:t>
            </a:r>
            <a:br>
              <a:rPr lang="en-GB">
                <a:solidFill>
                  <a:srgbClr val="FFFFFF"/>
                </a:solidFill>
                <a:latin typeface="Cambria" panose="02040503050406030204" pitchFamily="18" charset="0"/>
                <a:ea typeface="MS Mincho" panose="02020609040205080304" pitchFamily="49" charset="-128"/>
                <a:cs typeface="Times New Roman" panose="02020603050405020304" pitchFamily="18" charset="0"/>
              </a:rPr>
            </a:br>
            <a:endParaRPr lang="en-GB">
              <a:solidFill>
                <a:srgbClr val="FFFFFF"/>
              </a:solidFill>
            </a:endParaRP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81AE19-E1CB-DA1F-7796-559FC32BEAE6}"/>
              </a:ext>
            </a:extLst>
          </p:cNvPr>
          <p:cNvSpPr>
            <a:spLocks noGrp="1"/>
          </p:cNvSpPr>
          <p:nvPr>
            <p:ph idx="1"/>
          </p:nvPr>
        </p:nvSpPr>
        <p:spPr>
          <a:xfrm>
            <a:off x="4447308" y="591344"/>
            <a:ext cx="6906491" cy="5585619"/>
          </a:xfrm>
        </p:spPr>
        <p:txBody>
          <a:bodyPr anchor="ctr">
            <a:normAutofit/>
          </a:bodyPr>
          <a:lstStyle/>
          <a:p>
            <a:pPr marL="0" indent="0">
              <a:buNone/>
            </a:pP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a:p>
            <a:r>
              <a:rPr lang="en-US" sz="2200" b="1">
                <a:effectLst/>
                <a:latin typeface="Times New Roman" panose="02020603050405020304" pitchFamily="18" charset="0"/>
                <a:ea typeface="MS Mincho" panose="02020609040205080304" pitchFamily="49" charset="-128"/>
                <a:cs typeface="Times New Roman" panose="02020603050405020304" pitchFamily="18" charset="0"/>
              </a:rPr>
              <a:t>Our Catholic Ethos is an inclusive one which accommodates children from other faith backgrounds and none, within one school community. </a:t>
            </a:r>
          </a:p>
          <a:p>
            <a:pPr marL="0" indent="0">
              <a:buNone/>
            </a:pPr>
            <a:endParaRPr lang="en-US" sz="2200" b="1">
              <a:effectLst/>
              <a:latin typeface="Times New Roman" panose="02020603050405020304" pitchFamily="18" charset="0"/>
              <a:ea typeface="MS Mincho" panose="02020609040205080304" pitchFamily="49" charset="-128"/>
              <a:cs typeface="Times New Roman" panose="02020603050405020304" pitchFamily="18" charset="0"/>
            </a:endParaRPr>
          </a:p>
          <a:p>
            <a:r>
              <a:rPr lang="en-US" sz="2200">
                <a:effectLst/>
                <a:latin typeface="Times New Roman" panose="02020603050405020304" pitchFamily="18" charset="0"/>
                <a:ea typeface="MS Mincho" panose="02020609040205080304" pitchFamily="49" charset="-128"/>
                <a:cs typeface="Times New Roman" panose="02020603050405020304" pitchFamily="18" charset="0"/>
              </a:rPr>
              <a:t>St Colmcille’s Primary School promotes a set of values and an ethos which are universally accepted by all. The ‘Grow in Love’ </a:t>
            </a:r>
            <a:r>
              <a:rPr lang="en-US" sz="2200" err="1">
                <a:effectLst/>
                <a:latin typeface="Times New Roman" panose="02020603050405020304" pitchFamily="18" charset="0"/>
                <a:ea typeface="MS Mincho" panose="02020609040205080304" pitchFamily="49" charset="-128"/>
                <a:cs typeface="Times New Roman" panose="02020603050405020304" pitchFamily="18" charset="0"/>
              </a:rPr>
              <a:t>Programme</a:t>
            </a:r>
            <a:r>
              <a:rPr lang="en-US" sz="2200">
                <a:effectLst/>
                <a:latin typeface="Times New Roman" panose="02020603050405020304" pitchFamily="18" charset="0"/>
                <a:ea typeface="MS Mincho" panose="02020609040205080304" pitchFamily="49" charset="-128"/>
                <a:cs typeface="Times New Roman" panose="02020603050405020304" pitchFamily="18" charset="0"/>
              </a:rPr>
              <a:t> is the foundation on which Religious Education is delivered within the school. </a:t>
            </a:r>
          </a:p>
          <a:p>
            <a:pPr marL="0" indent="0">
              <a:buNone/>
            </a:pPr>
            <a:endParaRPr lang="en-US" sz="2200">
              <a:effectLst/>
              <a:latin typeface="Times New Roman" panose="02020603050405020304" pitchFamily="18" charset="0"/>
              <a:ea typeface="MS Mincho" panose="02020609040205080304" pitchFamily="49" charset="-128"/>
              <a:cs typeface="Times New Roman" panose="02020603050405020304" pitchFamily="18" charset="0"/>
            </a:endParaRPr>
          </a:p>
          <a:p>
            <a:r>
              <a:rPr lang="en-US" sz="2200">
                <a:effectLst/>
                <a:latin typeface="Times New Roman" panose="02020603050405020304" pitchFamily="18" charset="0"/>
                <a:ea typeface="MS Mincho" panose="02020609040205080304" pitchFamily="49" charset="-128"/>
                <a:cs typeface="Times New Roman" panose="02020603050405020304" pitchFamily="18" charset="0"/>
              </a:rPr>
              <a:t>The children reverently prepare for the Sacraments of Reconciliation, Eucharist and Confirmation. </a:t>
            </a:r>
            <a:r>
              <a:rPr lang="en-US" sz="2200" err="1">
                <a:effectLst/>
                <a:latin typeface="Times New Roman" panose="02020603050405020304" pitchFamily="18" charset="0"/>
                <a:ea typeface="MS Mincho" panose="02020609040205080304" pitchFamily="49" charset="-128"/>
                <a:cs typeface="Times New Roman" panose="02020603050405020304" pitchFamily="18" charset="0"/>
              </a:rPr>
              <a:t>Mrs</a:t>
            </a:r>
            <a:r>
              <a:rPr lang="en-US" sz="2200">
                <a:effectLst/>
                <a:latin typeface="Times New Roman" panose="02020603050405020304" pitchFamily="18" charset="0"/>
                <a:ea typeface="MS Mincho" panose="02020609040205080304" pitchFamily="49" charset="-128"/>
                <a:cs typeface="Times New Roman" panose="02020603050405020304" pitchFamily="18" charset="0"/>
              </a:rPr>
              <a:t> Morgan/ </a:t>
            </a:r>
            <a:r>
              <a:rPr lang="en-US" sz="2200" err="1">
                <a:effectLst/>
                <a:latin typeface="Times New Roman" panose="02020603050405020304" pitchFamily="18" charset="0"/>
                <a:ea typeface="MS Mincho" panose="02020609040205080304" pitchFamily="49" charset="-128"/>
                <a:cs typeface="Times New Roman" panose="02020603050405020304" pitchFamily="18" charset="0"/>
              </a:rPr>
              <a:t>Mrs</a:t>
            </a:r>
            <a:r>
              <a:rPr lang="en-US" sz="2200">
                <a:effectLst/>
                <a:latin typeface="Times New Roman" panose="02020603050405020304" pitchFamily="18" charset="0"/>
                <a:ea typeface="MS Mincho" panose="02020609040205080304" pitchFamily="49" charset="-128"/>
                <a:cs typeface="Times New Roman" panose="02020603050405020304" pitchFamily="18" charset="0"/>
              </a:rPr>
              <a:t> Curran (RE Coordinators) and teaching staff work closely with School Chaplain Father Toland.  </a:t>
            </a:r>
            <a:endParaRPr lang="en-GB" sz="220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4" name="Content Placeholder 2">
            <a:extLst>
              <a:ext uri="{FF2B5EF4-FFF2-40B4-BE49-F238E27FC236}">
                <a16:creationId xmlns:a16="http://schemas.microsoft.com/office/drawing/2014/main" id="{551C1654-DBAA-76DC-6999-A3C60D0EB141}"/>
              </a:ext>
            </a:extLst>
          </p:cNvPr>
          <p:cNvSpPr txBox="1">
            <a:spLocks/>
          </p:cNvSpPr>
          <p:nvPr/>
        </p:nvSpPr>
        <p:spPr>
          <a:xfrm>
            <a:off x="4979648" y="157567"/>
            <a:ext cx="2829598" cy="47418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GB" sz="1600">
              <a:latin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45992FE0-BD85-EA99-FE04-BB156144F53D}"/>
              </a:ext>
            </a:extLst>
          </p:cNvPr>
          <p:cNvSpPr txBox="1">
            <a:spLocks/>
          </p:cNvSpPr>
          <p:nvPr/>
        </p:nvSpPr>
        <p:spPr>
          <a:xfrm>
            <a:off x="8585824" y="174236"/>
            <a:ext cx="2829598" cy="47418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endParaRPr lang="en-GB" sz="1600" kern="10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86865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692E8F-E6AF-1DFC-6D4B-2917308267D7}"/>
              </a:ext>
            </a:extLst>
          </p:cNvPr>
          <p:cNvSpPr>
            <a:spLocks noGrp="1"/>
          </p:cNvSpPr>
          <p:nvPr>
            <p:ph type="title"/>
          </p:nvPr>
        </p:nvSpPr>
        <p:spPr>
          <a:xfrm>
            <a:off x="686834" y="1153572"/>
            <a:ext cx="3200400" cy="4461163"/>
          </a:xfrm>
        </p:spPr>
        <p:txBody>
          <a:bodyPr>
            <a:normAutofit/>
          </a:bodyPr>
          <a:lstStyle/>
          <a:p>
            <a: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Learning Support Provision</a:t>
            </a:r>
            <a:br>
              <a:rPr lang="en-GB">
                <a:solidFill>
                  <a:srgbClr val="FFFFFF"/>
                </a:solidFill>
                <a:latin typeface="Cambria" panose="02040503050406030204" pitchFamily="18" charset="0"/>
                <a:ea typeface="MS Mincho" panose="02020609040205080304" pitchFamily="49" charset="-128"/>
                <a:cs typeface="Times New Roman" panose="02020603050405020304" pitchFamily="18" charset="0"/>
              </a:rPr>
            </a:br>
            <a:endParaRPr lang="en-GB">
              <a:solidFill>
                <a:srgbClr val="FFFFFF"/>
              </a:solidFill>
            </a:endParaRPr>
          </a:p>
        </p:txBody>
      </p:sp>
      <p:sp>
        <p:nvSpPr>
          <p:cNvPr id="6" name="Arc 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pPr marL="0" indent="0">
              <a:buNone/>
            </a:pP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0" indent="0">
              <a:buNone/>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Our learning support </a:t>
            </a:r>
            <a:r>
              <a:rPr lang="en-US" sz="1500" dirty="0" err="1">
                <a:effectLst/>
                <a:latin typeface="Times New Roman" panose="02020603050405020304" pitchFamily="18" charset="0"/>
                <a:ea typeface="MS Mincho" panose="02020609040205080304" pitchFamily="49" charset="-128"/>
                <a:cs typeface="Times New Roman" panose="02020603050405020304" pitchFamily="18" charset="0"/>
              </a:rPr>
              <a:t>programme</a:t>
            </a: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 ensures all pupils, regardless of academic ability, have full access to the Northern Ireland Curriculum and have the best possible chance afforded to them to achieve their academic ability.</a:t>
            </a:r>
          </a:p>
          <a:p>
            <a:pPr marL="0" indent="0">
              <a:buNone/>
            </a:pP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0" indent="0">
              <a:buNone/>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At St Colmcille’s we offer:</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500" dirty="0" err="1">
                <a:effectLst/>
                <a:latin typeface="Times New Roman" panose="02020603050405020304" pitchFamily="18" charset="0"/>
                <a:ea typeface="MS Mincho" panose="02020609040205080304" pitchFamily="49" charset="-128"/>
                <a:cs typeface="Times New Roman" panose="02020603050405020304" pitchFamily="18" charset="0"/>
              </a:rPr>
              <a:t>Maths</a:t>
            </a: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 Support/ Numeracy Recovery Sessions (Pupils are withdrawn in small groups and usually receive 1 or 2 terms of support, progress is tracked throughout.)</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Literacy &amp; Dyslexia Support Sessions (Pupils are withdrawn in small groups and usually receive 1 or 2 terms of support, progress is tracked throughout.)</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Reading Partnership (aimed at selected P3-6 pupils on a 1-to-1 basis) </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Talk Boost Intensive Speech &amp; Language Support for P1 Pupils</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Counselling sessions for children experiencing traumas</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Nurture Group Termly Interventions for pupils identified with Social, Emotional and Behavioral Needs.</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500" dirty="0">
                <a:effectLst/>
                <a:latin typeface="Times New Roman" panose="02020603050405020304" pitchFamily="18" charset="0"/>
                <a:ea typeface="MS Mincho" panose="02020609040205080304" pitchFamily="49" charset="-128"/>
                <a:cs typeface="Times New Roman" panose="02020603050405020304" pitchFamily="18" charset="0"/>
              </a:rPr>
              <a:t>Additional Support (small groups/ individuals are withdrawn for booster sessions in Literacy, Numeracy, Emotional Wellbeing, English as an Additional Language, Equine &amp; Canine Therapy throughout the course of the week.)</a:t>
            </a:r>
            <a:endParaRPr lang="en-GB" sz="15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3167436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8BFEEE-95B4-F94A-E24A-190802AE5BFC}"/>
              </a:ext>
            </a:extLst>
          </p:cNvPr>
          <p:cNvSpPr>
            <a:spLocks noGrp="1"/>
          </p:cNvSpPr>
          <p:nvPr>
            <p:ph type="title"/>
          </p:nvPr>
        </p:nvSpPr>
        <p:spPr>
          <a:xfrm>
            <a:off x="686834" y="1153572"/>
            <a:ext cx="3200400" cy="4461163"/>
          </a:xfrm>
        </p:spPr>
        <p:txBody>
          <a:bodyPr>
            <a:normAutofit/>
          </a:bodyPr>
          <a:lstStyle/>
          <a:p>
            <a: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Learning Support Centres</a:t>
            </a:r>
            <a:b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a:solidFill>
                <a:srgbClr val="FFFFFF"/>
              </a:solidFill>
            </a:endParaRPr>
          </a:p>
        </p:txBody>
      </p:sp>
      <p:sp>
        <p:nvSpPr>
          <p:cNvPr id="6" name="Arc 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pPr marL="0" indent="0">
              <a:buNone/>
            </a:pPr>
            <a:endParaRPr lang="en-GB" sz="2000">
              <a:effectLst/>
              <a:latin typeface="Cambria" panose="02040503050406030204" pitchFamily="18" charset="0"/>
              <a:ea typeface="MS Mincho" panose="02020609040205080304" pitchFamily="49" charset="-128"/>
              <a:cs typeface="Times New Roman" panose="02020603050405020304" pitchFamily="18" charset="0"/>
            </a:endParaRPr>
          </a:p>
          <a:p>
            <a:r>
              <a:rPr lang="en-US" sz="2000">
                <a:effectLst/>
                <a:latin typeface="Times New Roman"/>
                <a:ea typeface="MS Mincho"/>
                <a:cs typeface="Times New Roman"/>
              </a:rPr>
              <a:t>There are currently Four Learning Support </a:t>
            </a:r>
            <a:r>
              <a:rPr lang="en-US" sz="2000" err="1">
                <a:effectLst/>
                <a:latin typeface="Times New Roman"/>
                <a:ea typeface="MS Mincho"/>
                <a:cs typeface="Times New Roman"/>
              </a:rPr>
              <a:t>Centres</a:t>
            </a:r>
            <a:r>
              <a:rPr lang="en-US" sz="2000">
                <a:effectLst/>
                <a:latin typeface="Times New Roman"/>
                <a:ea typeface="MS Mincho"/>
                <a:cs typeface="Times New Roman"/>
              </a:rPr>
              <a:t>. Children attending the Learning Support </a:t>
            </a:r>
            <a:r>
              <a:rPr lang="en-US" sz="2000" err="1">
                <a:effectLst/>
                <a:latin typeface="Times New Roman"/>
                <a:ea typeface="MS Mincho"/>
                <a:cs typeface="Times New Roman"/>
              </a:rPr>
              <a:t>Centres</a:t>
            </a:r>
            <a:r>
              <a:rPr lang="en-US" sz="2000">
                <a:effectLst/>
                <a:latin typeface="Times New Roman"/>
                <a:ea typeface="MS Mincho"/>
                <a:cs typeface="Times New Roman"/>
              </a:rPr>
              <a:t> have a statement of Special Educational Needs which include moderate to severe learning difficulties and may also have accompanying additional special needs such as Speech &amp; Language difficulties, physical difficulties, communication and interaction difficulties or Autistic Spectrum Disorder. A considerable amount of experience and expertise has been developed in the school and this is supported by ongoing professional development. There are </a:t>
            </a:r>
            <a:r>
              <a:rPr lang="en-US" sz="2000">
                <a:latin typeface="Times New Roman"/>
                <a:ea typeface="MS Mincho"/>
                <a:cs typeface="Times New Roman"/>
              </a:rPr>
              <a:t>54</a:t>
            </a:r>
            <a:r>
              <a:rPr lang="en-US" sz="2000">
                <a:effectLst/>
                <a:latin typeface="Times New Roman"/>
                <a:ea typeface="MS Mincho"/>
                <a:cs typeface="Times New Roman"/>
              </a:rPr>
              <a:t> children at present within our Learning Support </a:t>
            </a:r>
            <a:r>
              <a:rPr lang="en-US" sz="2000" err="1">
                <a:effectLst/>
                <a:latin typeface="Times New Roman"/>
                <a:ea typeface="MS Mincho"/>
                <a:cs typeface="Times New Roman"/>
              </a:rPr>
              <a:t>Centres</a:t>
            </a:r>
            <a:r>
              <a:rPr lang="en-US" sz="2000">
                <a:effectLst/>
                <a:latin typeface="Times New Roman"/>
                <a:ea typeface="MS Mincho"/>
                <a:cs typeface="Times New Roman"/>
              </a:rPr>
              <a:t>. These children are continually provided with numerous opportunities to liaise with their mainstream peers. Demand for places within our LSCs remains high. Over the course of the new academic year we hope to avail of building scheme to bring about new accommodation for our LSC3 and LSC4 provisions and also a new early years Special Provision In Mainstream Early Years Class.</a:t>
            </a:r>
            <a:endParaRPr lang="en-GB" sz="2000">
              <a:effectLst/>
              <a:latin typeface="Times New Roman"/>
              <a:ea typeface="MS Mincho"/>
              <a:cs typeface="Times New Roman"/>
            </a:endParaRPr>
          </a:p>
        </p:txBody>
      </p:sp>
    </p:spTree>
    <p:extLst>
      <p:ext uri="{BB962C8B-B14F-4D97-AF65-F5344CB8AC3E}">
        <p14:creationId xmlns:p14="http://schemas.microsoft.com/office/powerpoint/2010/main" val="33527659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D0827E-81DD-46D2-40ED-B44FF4AA9F62}"/>
              </a:ext>
            </a:extLst>
          </p:cNvPr>
          <p:cNvSpPr>
            <a:spLocks noGrp="1"/>
          </p:cNvSpPr>
          <p:nvPr>
            <p:ph type="title"/>
          </p:nvPr>
        </p:nvSpPr>
        <p:spPr>
          <a:xfrm>
            <a:off x="1171074" y="1396686"/>
            <a:ext cx="3240506" cy="4064628"/>
          </a:xfrm>
        </p:spPr>
        <p:txBody>
          <a:bodyPr>
            <a:normAutofit/>
          </a:bodyPr>
          <a:lstStyle/>
          <a:p>
            <a:r>
              <a:rPr lang="en-US"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Provision for Pupils with Special Needs </a:t>
            </a:r>
            <a:br>
              <a:rPr lang="en-GB">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a:solidFill>
                <a:srgbClr val="FFFFFF"/>
              </a:solidFill>
            </a:endParaRPr>
          </a:p>
        </p:txBody>
      </p:sp>
      <p:sp>
        <p:nvSpPr>
          <p:cNvPr id="6" name="Arc 5">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5370153" y="719788"/>
            <a:ext cx="6222079" cy="5019181"/>
          </a:xfrm>
        </p:spPr>
        <p:txBody>
          <a:bodyPr>
            <a:normAutofit fontScale="85000" lnSpcReduction="20000"/>
          </a:bodyPr>
          <a:lstStyle/>
          <a:p>
            <a:pPr marL="0" indent="0">
              <a:buNone/>
            </a:pPr>
            <a:endParaRPr lang="en-GB" sz="15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endParaRPr lang="en-GB" sz="24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endParaRPr lang="en-GB"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dirty="0">
                <a:effectLst/>
                <a:latin typeface="Times New Roman"/>
                <a:ea typeface="MS Mincho"/>
                <a:cs typeface="Times New Roman"/>
              </a:rPr>
              <a:t>Miss </a:t>
            </a:r>
            <a:r>
              <a:rPr lang="en-GB" dirty="0">
                <a:latin typeface="Times New Roman"/>
                <a:ea typeface="MS Mincho"/>
                <a:cs typeface="Times New Roman"/>
              </a:rPr>
              <a:t>Vaughan</a:t>
            </a:r>
            <a:r>
              <a:rPr lang="en-GB" dirty="0">
                <a:effectLst/>
                <a:latin typeface="Times New Roman"/>
                <a:ea typeface="MS Mincho"/>
                <a:cs typeface="Times New Roman"/>
              </a:rPr>
              <a:t> (SENCo</a:t>
            </a:r>
            <a:r>
              <a:rPr lang="en-GB" dirty="0">
                <a:latin typeface="Times New Roman"/>
                <a:ea typeface="MS Mincho"/>
                <a:cs typeface="Times New Roman"/>
              </a:rPr>
              <a:t> 24/25</a:t>
            </a:r>
            <a:r>
              <a:rPr lang="en-GB" dirty="0">
                <a:effectLst/>
                <a:latin typeface="Times New Roman"/>
                <a:ea typeface="MS Mincho"/>
                <a:cs typeface="Times New Roman"/>
              </a:rPr>
              <a:t>) &amp; Mrs Rooney Deputy SENCo </a:t>
            </a:r>
            <a:r>
              <a:rPr lang="en-GB" dirty="0">
                <a:latin typeface="Times New Roman"/>
                <a:ea typeface="MS Mincho"/>
                <a:cs typeface="Times New Roman"/>
              </a:rPr>
              <a:t>(24/25) </a:t>
            </a:r>
            <a:r>
              <a:rPr lang="en-GB" dirty="0">
                <a:effectLst/>
                <a:latin typeface="Times New Roman"/>
                <a:ea typeface="MS Mincho"/>
                <a:cs typeface="Times New Roman"/>
              </a:rPr>
              <a:t>continually </a:t>
            </a:r>
            <a:r>
              <a:rPr lang="en-GB" dirty="0">
                <a:latin typeface="Times New Roman"/>
                <a:ea typeface="MS Mincho"/>
                <a:cs typeface="Times New Roman"/>
              </a:rPr>
              <a:t>monitor</a:t>
            </a:r>
            <a:r>
              <a:rPr lang="en-GB" dirty="0">
                <a:effectLst/>
                <a:latin typeface="Times New Roman"/>
                <a:ea typeface="MS Mincho"/>
                <a:cs typeface="Times New Roman"/>
              </a:rPr>
              <a:t> pupils’ assessment results in consultation with teachers and liaises with Educational Psychology to determine whether or not a pupil has a special educational need. (For more information, consult our Special Needs Policy- available from the School Website). Where a special need becomes evident, parents will be contacted. </a:t>
            </a:r>
          </a:p>
          <a:p>
            <a:pPr marL="0" indent="0">
              <a:buNone/>
            </a:pPr>
            <a:endParaRPr lang="en-GB"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b="1" i="1" dirty="0">
                <a:effectLst/>
                <a:highlight>
                  <a:srgbClr val="FF00FF"/>
                </a:highlight>
                <a:latin typeface="Times New Roman"/>
                <a:ea typeface="MS Mincho"/>
                <a:cs typeface="Times New Roman"/>
              </a:rPr>
              <a:t>M</a:t>
            </a:r>
            <a:r>
              <a:rPr lang="en-GB" b="1" i="1" dirty="0">
                <a:highlight>
                  <a:srgbClr val="FF00FF"/>
                </a:highlight>
                <a:latin typeface="Times New Roman"/>
                <a:ea typeface="MS Mincho"/>
                <a:cs typeface="Times New Roman"/>
              </a:rPr>
              <a:t>rs Dempsey</a:t>
            </a:r>
            <a:r>
              <a:rPr lang="en-GB" b="1" i="1" dirty="0">
                <a:effectLst/>
                <a:highlight>
                  <a:srgbClr val="FF00FF"/>
                </a:highlight>
                <a:latin typeface="Times New Roman"/>
                <a:ea typeface="MS Mincho"/>
                <a:cs typeface="Times New Roman"/>
              </a:rPr>
              <a:t> will take on the role of SENCo for the 25/2</a:t>
            </a:r>
            <a:r>
              <a:rPr lang="en-GB" b="1" i="1" dirty="0">
                <a:highlight>
                  <a:srgbClr val="FF00FF"/>
                </a:highlight>
                <a:latin typeface="Times New Roman"/>
                <a:ea typeface="MS Mincho"/>
                <a:cs typeface="Times New Roman"/>
              </a:rPr>
              <a:t>6</a:t>
            </a:r>
            <a:r>
              <a:rPr lang="en-GB" b="1" i="1" dirty="0">
                <a:effectLst/>
                <a:highlight>
                  <a:srgbClr val="FF00FF"/>
                </a:highlight>
                <a:latin typeface="Times New Roman"/>
                <a:ea typeface="MS Mincho"/>
                <a:cs typeface="Times New Roman"/>
              </a:rPr>
              <a:t> year and Miss Vaughan is Deputy SENCo.</a:t>
            </a:r>
            <a:endParaRPr lang="en-GB" dirty="0">
              <a:effectLst/>
              <a:highlight>
                <a:srgbClr val="FF00FF"/>
              </a:highlight>
              <a:latin typeface="Times New Roman"/>
              <a:ea typeface="MS Mincho"/>
              <a:cs typeface="Times New Roman"/>
            </a:endParaRPr>
          </a:p>
        </p:txBody>
      </p:sp>
    </p:spTree>
    <p:extLst>
      <p:ext uri="{BB962C8B-B14F-4D97-AF65-F5344CB8AC3E}">
        <p14:creationId xmlns:p14="http://schemas.microsoft.com/office/powerpoint/2010/main" val="40284939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838200" y="591344"/>
            <a:ext cx="10515600" cy="5585619"/>
          </a:xfrm>
        </p:spPr>
        <p:txBody>
          <a:bodyPr>
            <a:normAutofit/>
          </a:bodyPr>
          <a:lstStyle/>
          <a:p>
            <a:pPr marL="0" indent="0">
              <a:buNone/>
            </a:pPr>
            <a:r>
              <a:rPr lang="en-GB" sz="2000" b="1" i="1" dirty="0">
                <a:effectLst/>
                <a:latin typeface="Times New Roman" panose="02020603050405020304" pitchFamily="18" charset="0"/>
                <a:ea typeface="MS Mincho" panose="02020609040205080304" pitchFamily="49" charset="-128"/>
              </a:rPr>
              <a:t>Individual Education Plans (IEPs) </a:t>
            </a:r>
            <a:endParaRPr lang="en-GB" sz="2000" dirty="0">
              <a:effectLst/>
              <a:latin typeface="Calibri" panose="020F0502020204030204" pitchFamily="34" charset="0"/>
              <a:ea typeface="MS Mincho" panose="02020609040205080304" pitchFamily="49" charset="-128"/>
            </a:endParaRPr>
          </a:p>
          <a:p>
            <a:pPr marL="0" indent="0">
              <a:buNone/>
            </a:pPr>
            <a:endParaRPr lang="en-GB" sz="2000" dirty="0">
              <a:effectLst/>
              <a:latin typeface="Calibri" panose="020F0502020204030204" pitchFamily="34" charset="0"/>
              <a:ea typeface="MS Mincho" panose="02020609040205080304" pitchFamily="49" charset="-128"/>
            </a:endParaRPr>
          </a:p>
          <a:p>
            <a:r>
              <a:rPr lang="en-GB" sz="2000" dirty="0">
                <a:effectLst/>
                <a:latin typeface="Times New Roman" panose="02020603050405020304" pitchFamily="18" charset="0"/>
                <a:ea typeface="MS Mincho" panose="02020609040205080304" pitchFamily="49" charset="-128"/>
              </a:rPr>
              <a:t>Not all pupils progress at the same rate in school. If your child’s class teacher and Mr Austin (Principal). Ms Dempsey (SENCo) or Miss Vaughan (Deputy SENCo) believe there is a need for extra support, you will be contacted. With your agreement, an IEP/PLP will be drawn up to target the areas in which your child needs to improve. This provides a focus for improvement e.g. spelling, reading, counting etc. (normally for that term and beyond). Your child’s class teacher will be responsible for delivering a differentiated curriculum/ work tasks for your child according to the targets/ strategies outlined in his/ her IEP. </a:t>
            </a:r>
          </a:p>
          <a:p>
            <a:endParaRPr lang="en-GB" sz="2000" dirty="0">
              <a:effectLst/>
              <a:latin typeface="Calibri" panose="020F0502020204030204" pitchFamily="34" charset="0"/>
              <a:ea typeface="MS Mincho" panose="02020609040205080304" pitchFamily="49" charset="-128"/>
            </a:endParaRPr>
          </a:p>
          <a:p>
            <a:pPr marL="0" indent="0">
              <a:buNone/>
            </a:pPr>
            <a:r>
              <a:rPr lang="en-GB" sz="2000" b="1" i="1" dirty="0">
                <a:latin typeface="Times New Roman" panose="02020603050405020304" pitchFamily="18" charset="0"/>
                <a:ea typeface="MS Mincho" panose="02020609040205080304" pitchFamily="49" charset="-128"/>
                <a:cs typeface="Times New Roman" panose="02020603050405020304" pitchFamily="18" charset="0"/>
              </a:rPr>
              <a:t>O</a:t>
            </a:r>
            <a:r>
              <a:rPr lang="en-US" sz="2000" b="1" i="1" dirty="0" err="1">
                <a:effectLst/>
                <a:latin typeface="Times New Roman" panose="02020603050405020304" pitchFamily="18" charset="0"/>
                <a:ea typeface="MS Mincho" panose="02020609040205080304" pitchFamily="49" charset="-128"/>
                <a:cs typeface="Times New Roman" panose="02020603050405020304" pitchFamily="18" charset="0"/>
              </a:rPr>
              <a:t>utside</a:t>
            </a:r>
            <a:r>
              <a:rPr lang="en-US" sz="2000" b="1" i="1" dirty="0">
                <a:effectLst/>
                <a:latin typeface="Times New Roman" panose="02020603050405020304" pitchFamily="18" charset="0"/>
                <a:ea typeface="MS Mincho" panose="02020609040205080304" pitchFamily="49" charset="-128"/>
                <a:cs typeface="Times New Roman" panose="02020603050405020304" pitchFamily="18" charset="0"/>
              </a:rPr>
              <a:t> Support</a:t>
            </a:r>
            <a:endParaRPr lang="en-GB" sz="2000" dirty="0">
              <a:effectLst/>
              <a:latin typeface="Cambria" panose="02040503050406030204" pitchFamily="18" charset="0"/>
              <a:ea typeface="MS Mincho" panose="02020609040205080304" pitchFamily="49" charset="-128"/>
              <a:cs typeface="Times New Roman" panose="02020603050405020304" pitchFamily="18" charset="0"/>
            </a:endParaRPr>
          </a:p>
          <a:p>
            <a:pPr marL="0" indent="0">
              <a:buNone/>
            </a:pPr>
            <a:endParaRPr lang="en-GB" sz="2000" dirty="0">
              <a:effectLst/>
              <a:latin typeface="Cambria" panose="02040503050406030204" pitchFamily="18" charset="0"/>
              <a:ea typeface="MS Mincho" panose="02020609040205080304" pitchFamily="49" charset="-128"/>
              <a:cs typeface="Times New Roman" panose="02020603050405020304" pitchFamily="18" charset="0"/>
            </a:endParaRPr>
          </a:p>
          <a:p>
            <a:r>
              <a:rPr lang="en-US" sz="2000" dirty="0">
                <a:effectLst/>
                <a:latin typeface="Times New Roman" panose="02020603050405020304" pitchFamily="18" charset="0"/>
                <a:ea typeface="MS Mincho" panose="02020609040205080304" pitchFamily="49" charset="-128"/>
                <a:cs typeface="Times New Roman" panose="02020603050405020304" pitchFamily="18" charset="0"/>
              </a:rPr>
              <a:t>We have built up a very strong working relationship with our other partners e.g. School Medical Team, RISENI, Educational Psychology, Occupational Therapy, Physiotherapy, Sensory Support Services, Equine Therapy, Canine Therapy, Visual and Hearing Impaired, </a:t>
            </a:r>
            <a:r>
              <a:rPr lang="en-US" sz="2000" dirty="0" err="1">
                <a:effectLst/>
                <a:latin typeface="Times New Roman" panose="02020603050405020304" pitchFamily="18" charset="0"/>
                <a:ea typeface="MS Mincho" panose="02020609040205080304" pitchFamily="49" charset="-128"/>
                <a:cs typeface="Times New Roman" panose="02020603050405020304" pitchFamily="18" charset="0"/>
              </a:rPr>
              <a:t>Behavioural</a:t>
            </a:r>
            <a:r>
              <a:rPr lang="en-US" sz="2000" dirty="0">
                <a:effectLst/>
                <a:latin typeface="Times New Roman" panose="02020603050405020304" pitchFamily="18" charset="0"/>
                <a:ea typeface="MS Mincho" panose="02020609040205080304" pitchFamily="49" charset="-128"/>
                <a:cs typeface="Times New Roman" panose="02020603050405020304" pitchFamily="18" charset="0"/>
              </a:rPr>
              <a:t> Support, Barnardo’s Counselling Services, Autism Advisory Service and Down Outreach. These agencies liaise with the teaching professionals when required and also provide training when required.</a:t>
            </a:r>
            <a:endParaRPr lang="en-GB"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39327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Arc 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838200" y="477998"/>
            <a:ext cx="10515600" cy="5698965"/>
          </a:xfrm>
        </p:spPr>
        <p:txBody>
          <a:bodyPr>
            <a:noAutofit/>
          </a:bodyPr>
          <a:lstStyle/>
          <a:p>
            <a:pPr marL="0" indent="0">
              <a:buNone/>
            </a:pPr>
            <a:r>
              <a:rPr lang="en-GB" sz="2000" b="1" i="1" dirty="0">
                <a:effectLst/>
                <a:latin typeface="Times New Roman" panose="02020603050405020304" pitchFamily="18" charset="0"/>
                <a:ea typeface="MS Mincho" panose="02020609040205080304" pitchFamily="49" charset="-128"/>
                <a:cs typeface="Times New Roman" panose="02020603050405020304" pitchFamily="18" charset="0"/>
              </a:rPr>
              <a:t>Afterschool Clubs</a:t>
            </a:r>
            <a:endParaRPr lang="en-GB" sz="20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endParaRPr lang="en-GB" sz="2000"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To ensure our pupils have numerous holistic development opportunities our teachers and assistants offered Afterschool Clubs in Cookery Art, dance, STEAM, sports, art, construction etc. This year we also offered an Afterschool Homework Club until 4.30pm to assist pupils with their homework tasks. These clubs were very well attended and pupils and their parents were very grateful for their provision. </a:t>
            </a:r>
          </a:p>
          <a:p>
            <a:pPr marL="0" indent="0">
              <a:buNone/>
            </a:pPr>
            <a:endParaRPr lang="en-GB" sz="20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r>
              <a:rPr lang="en-GB" sz="2000" b="1" i="1" dirty="0">
                <a:effectLst/>
                <a:latin typeface="Times New Roman" panose="02020603050405020304" pitchFamily="18" charset="0"/>
                <a:ea typeface="MS Mincho" panose="02020609040205080304" pitchFamily="49" charset="-128"/>
                <a:cs typeface="Times New Roman" panose="02020603050405020304" pitchFamily="18" charset="0"/>
              </a:rPr>
              <a:t>Summer Scheme July 25</a:t>
            </a:r>
            <a:endParaRPr lang="en-GB" sz="20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endParaRPr lang="en-GB" sz="2000"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2000" dirty="0">
                <a:effectLst/>
                <a:latin typeface="Times New Roman" panose="02020603050405020304" pitchFamily="18" charset="0"/>
                <a:ea typeface="MS Mincho" panose="02020609040205080304" pitchFamily="49" charset="-128"/>
                <a:cs typeface="Times New Roman" panose="02020603050405020304" pitchFamily="18" charset="0"/>
              </a:rPr>
              <a:t>St Colmcille’s PS utilised funding from the Ballymote Community Collective to offer a 2-week Summer Scheme to pupils in the month of July. Numerous children from P4-7 also availed of an afternoon summer scheme delivered by St Colmcille’s Youth Club for 3 weeks- which they thoroughly enjoyed! There is a strong partnership in place between the St Colmcille’s Youth Club and St Colmcille’s PS. Children in the Summer Schemes received holistic development through art/craft, sports, music, drama and dance, socialisation and adventurous activities were also on offer. The School Summer Scheme was organised and run by school staff and proved to be very beneficial to pupils’ overall well-being.</a:t>
            </a:r>
          </a:p>
        </p:txBody>
      </p:sp>
    </p:spTree>
    <p:extLst>
      <p:ext uri="{BB962C8B-B14F-4D97-AF65-F5344CB8AC3E}">
        <p14:creationId xmlns:p14="http://schemas.microsoft.com/office/powerpoint/2010/main" val="61808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3CE33D-E790-453A-7A75-FFCFB1F845A4}"/>
              </a:ext>
            </a:extLst>
          </p:cNvPr>
          <p:cNvSpPr>
            <a:spLocks noGrp="1"/>
          </p:cNvSpPr>
          <p:nvPr>
            <p:ph type="title"/>
          </p:nvPr>
        </p:nvSpPr>
        <p:spPr>
          <a:xfrm>
            <a:off x="686834" y="1153572"/>
            <a:ext cx="3200400" cy="4461163"/>
          </a:xfrm>
        </p:spPr>
        <p:txBody>
          <a:bodyPr>
            <a:normAutofit/>
          </a:bodyPr>
          <a:lstStyle/>
          <a:p>
            <a:r>
              <a:rPr lang="en-GB" sz="4100"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Building, Maintenance and Grounds Improvement</a:t>
            </a:r>
            <a:br>
              <a:rPr lang="en-GB" sz="4100" b="1" i="1">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sz="4100">
              <a:solidFill>
                <a:srgbClr val="FFFFFF"/>
              </a:solidFill>
            </a:endParaRPr>
          </a:p>
        </p:txBody>
      </p:sp>
      <p:sp>
        <p:nvSpPr>
          <p:cNvPr id="5" name="Arc 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r>
              <a:rPr lang="en-US" dirty="0">
                <a:latin typeface="Times New Roman" panose="02020603050405020304" pitchFamily="18" charset="0"/>
                <a:cs typeface="Times New Roman" panose="02020603050405020304" pitchFamily="18" charset="0"/>
              </a:rPr>
              <a:t>Painting of Stairwells and Corridors</a:t>
            </a:r>
          </a:p>
          <a:p>
            <a:r>
              <a:rPr lang="en-US" dirty="0">
                <a:latin typeface="Times New Roman" panose="02020603050405020304" pitchFamily="18" charset="0"/>
                <a:cs typeface="Times New Roman" panose="02020603050405020304" pitchFamily="18" charset="0"/>
              </a:rPr>
              <a:t>Fairy Garden Created </a:t>
            </a:r>
          </a:p>
          <a:p>
            <a:r>
              <a:rPr lang="en-US" dirty="0">
                <a:latin typeface="Times New Roman" panose="02020603050405020304" pitchFamily="18" charset="0"/>
                <a:cs typeface="Times New Roman" panose="02020603050405020304" pitchFamily="18" charset="0"/>
              </a:rPr>
              <a:t>EYSPC Covered Area</a:t>
            </a:r>
          </a:p>
          <a:p>
            <a:r>
              <a:rPr lang="en-US" dirty="0">
                <a:latin typeface="Times New Roman" panose="02020603050405020304" pitchFamily="18" charset="0"/>
                <a:cs typeface="Times New Roman" panose="02020603050405020304" pitchFamily="18" charset="0"/>
              </a:rPr>
              <a:t>New Sound System &amp; Lights installed in hall.</a:t>
            </a:r>
          </a:p>
          <a:p>
            <a:r>
              <a:rPr lang="en-US" dirty="0">
                <a:latin typeface="Times New Roman" panose="02020603050405020304" pitchFamily="18" charset="0"/>
                <a:cs typeface="Times New Roman" panose="02020603050405020304" pitchFamily="18" charset="0"/>
              </a:rPr>
              <a:t>New Climbing Area installed beside modular building</a:t>
            </a:r>
          </a:p>
          <a:p>
            <a:r>
              <a:rPr lang="en-US" dirty="0">
                <a:latin typeface="Times New Roman" panose="02020603050405020304" pitchFamily="18" charset="0"/>
                <a:cs typeface="Times New Roman" panose="02020603050405020304" pitchFamily="18" charset="0"/>
              </a:rPr>
              <a:t>Hall new Partitioned Area installed</a:t>
            </a:r>
          </a:p>
          <a:p>
            <a:r>
              <a:rPr lang="en-US" dirty="0">
                <a:latin typeface="Times New Roman" panose="02020603050405020304" pitchFamily="18" charset="0"/>
                <a:cs typeface="Times New Roman" panose="02020603050405020304" pitchFamily="18" charset="0"/>
              </a:rPr>
              <a:t>Refurbishment of Staff Area and P6 Classroom</a:t>
            </a:r>
          </a:p>
          <a:p>
            <a:r>
              <a:rPr lang="en-US" dirty="0">
                <a:latin typeface="Times New Roman" panose="02020603050405020304" pitchFamily="18" charset="0"/>
                <a:cs typeface="Times New Roman" panose="02020603050405020304" pitchFamily="18" charset="0"/>
              </a:rPr>
              <a:t>Repaint of KS2 Classrooms</a:t>
            </a:r>
          </a:p>
          <a:p>
            <a:pPr marL="0" indent="0">
              <a:buNone/>
            </a:pPr>
            <a:endParaRPr lang="en-GB"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4852921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759E9E-941C-0456-E57A-F25A1A84E5A1}"/>
              </a:ext>
            </a:extLst>
          </p:cNvPr>
          <p:cNvSpPr>
            <a:spLocks noGrp="1"/>
          </p:cNvSpPr>
          <p:nvPr>
            <p:ph type="title"/>
          </p:nvPr>
        </p:nvSpPr>
        <p:spPr>
          <a:xfrm>
            <a:off x="686834" y="1153572"/>
            <a:ext cx="3200400" cy="4461163"/>
          </a:xfrm>
        </p:spPr>
        <p:txBody>
          <a:bodyPr>
            <a:normAutofit/>
          </a:bodyPr>
          <a:lstStyle/>
          <a:p>
            <a:r>
              <a:rPr lang="en-GB" b="1"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Health and Safety</a:t>
            </a:r>
            <a:br>
              <a:rPr lang="en-GB" b="1"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dirty="0">
              <a:solidFill>
                <a:srgbClr val="FFFFFF"/>
              </a:solidFill>
            </a:endParaRPr>
          </a:p>
        </p:txBody>
      </p:sp>
      <p:sp>
        <p:nvSpPr>
          <p:cNvPr id="5" name="Arc 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pPr marL="0" indent="0">
              <a:spcAft>
                <a:spcPts val="600"/>
              </a:spcAft>
              <a:buNone/>
            </a:pP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Health and Safety procedures in the school follow closely the guidelines of the Health and Safety Policies of CCMS and EANI. </a:t>
            </a:r>
          </a:p>
          <a:p>
            <a:pPr marL="342900" lvl="0" indent="-342900">
              <a:spcAft>
                <a:spcPts val="600"/>
              </a:spcAft>
              <a:buFont typeface="Symbol" panose="05050102010706020507" pitchFamily="18" charset="2"/>
              <a:buChar char=""/>
            </a:pP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Health and Safety of PE/Gym Equipment was carried out by Podium 4 Sport alongside a review of all Playground and Outside Equipment by Play Surfaces Ireland.</a:t>
            </a:r>
          </a:p>
          <a:p>
            <a:pPr marL="342900" lvl="0" indent="-342900">
              <a:spcAft>
                <a:spcPts val="600"/>
              </a:spcAft>
              <a:buFont typeface="Symbol" panose="05050102010706020507" pitchFamily="18" charset="2"/>
              <a:buChar char=""/>
            </a:pP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Maintenance is kept up-to-date, and safety continuously monitored; fire drill procedures are reviewed at least once per term when a fire evacuation, involving pupils and staff, is carried out.  </a:t>
            </a:r>
          </a:p>
          <a:p>
            <a:pPr marL="342900" lvl="0" indent="-342900">
              <a:spcAft>
                <a:spcPts val="600"/>
              </a:spcAft>
              <a:buFont typeface="Symbol" panose="05050102010706020507" pitchFamily="18" charset="2"/>
              <a:buChar char=""/>
            </a:pP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Ryan Craig School Patrol Man or in his absence (designated school staff) ensure children are escorted across the road before school/ at the end of the school day.</a:t>
            </a:r>
          </a:p>
          <a:p>
            <a:pPr marL="342900" lvl="0" indent="-342900">
              <a:spcAft>
                <a:spcPts val="600"/>
              </a:spcAft>
              <a:buFont typeface="Symbol" panose="05050102010706020507" pitchFamily="18" charset="2"/>
              <a:buChar char=""/>
            </a:pP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The EA Health and Safety Officer is regularly consulted in instances whereby the school have any queries regarding the safety of any area of the school premises.</a:t>
            </a:r>
          </a:p>
          <a:p>
            <a:pPr marL="0" indent="0">
              <a:buNone/>
            </a:pPr>
            <a:endParaRPr lang="en-GB" sz="180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937974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C5EB8B-00F1-C044-37A4-544AF7F77905}"/>
              </a:ext>
            </a:extLst>
          </p:cNvPr>
          <p:cNvSpPr>
            <a:spLocks noGrp="1"/>
          </p:cNvSpPr>
          <p:nvPr>
            <p:ph type="title"/>
          </p:nvPr>
        </p:nvSpPr>
        <p:spPr>
          <a:xfrm>
            <a:off x="686834" y="1153572"/>
            <a:ext cx="3200400" cy="4461163"/>
          </a:xfrm>
        </p:spPr>
        <p:txBody>
          <a:bodyPr>
            <a:normAutofit/>
          </a:bodyPr>
          <a:lstStyle/>
          <a:p>
            <a:r>
              <a:rPr lang="en-GB" b="1"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Developing Community Links </a:t>
            </a:r>
            <a:br>
              <a:rPr lang="en-GB" b="1"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CF09031-434C-EA86-7D9B-50F94F5DE328}"/>
              </a:ext>
            </a:extLst>
          </p:cNvPr>
          <p:cNvSpPr>
            <a:spLocks noGrp="1"/>
          </p:cNvSpPr>
          <p:nvPr>
            <p:ph idx="1"/>
          </p:nvPr>
        </p:nvSpPr>
        <p:spPr>
          <a:xfrm>
            <a:off x="4447308" y="591344"/>
            <a:ext cx="6906491" cy="5585619"/>
          </a:xfrm>
        </p:spPr>
        <p:txBody>
          <a:bodyPr anchor="ctr">
            <a:normAutofit/>
          </a:bodyPr>
          <a:lstStyle/>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Mr Austin is a Board </a:t>
            </a:r>
            <a:r>
              <a:rPr lang="en-GB" sz="900">
                <a:latin typeface="Times New Roman" panose="02020603050405020304" pitchFamily="18" charset="0"/>
                <a:ea typeface="MS Mincho" panose="02020609040205080304" pitchFamily="49" charset="-128"/>
                <a:cs typeface="Times New Roman" panose="02020603050405020304" pitchFamily="18" charset="0"/>
              </a:rPr>
              <a:t>M</a:t>
            </a:r>
            <a:r>
              <a:rPr lang="en-GB" sz="900">
                <a:effectLst/>
                <a:latin typeface="Times New Roman" panose="02020603050405020304" pitchFamily="18" charset="0"/>
                <a:ea typeface="MS Mincho" panose="02020609040205080304" pitchFamily="49" charset="-128"/>
                <a:cs typeface="Times New Roman" panose="02020603050405020304" pitchFamily="18" charset="0"/>
              </a:rPr>
              <a:t>ember of the Downpatrick Community Collective who manage the local </a:t>
            </a:r>
            <a:r>
              <a:rPr lang="en-GB" sz="900">
                <a:latin typeface="Times New Roman" panose="02020603050405020304" pitchFamily="18" charset="0"/>
                <a:ea typeface="MS Mincho" panose="02020609040205080304" pitchFamily="49" charset="-128"/>
                <a:cs typeface="Times New Roman" panose="02020603050405020304" pitchFamily="18" charset="0"/>
              </a:rPr>
              <a:t>B</a:t>
            </a:r>
            <a:r>
              <a:rPr lang="en-GB" sz="900">
                <a:effectLst/>
                <a:latin typeface="Times New Roman" panose="02020603050405020304" pitchFamily="18" charset="0"/>
                <a:ea typeface="MS Mincho" panose="02020609040205080304" pitchFamily="49" charset="-128"/>
                <a:cs typeface="Times New Roman" panose="02020603050405020304" pitchFamily="18" charset="0"/>
              </a:rPr>
              <a:t>allymote </a:t>
            </a:r>
            <a:r>
              <a:rPr lang="en-GB" sz="900">
                <a:latin typeface="Times New Roman" panose="02020603050405020304" pitchFamily="18" charset="0"/>
                <a:ea typeface="MS Mincho" panose="02020609040205080304" pitchFamily="49" charset="-128"/>
                <a:cs typeface="Times New Roman" panose="02020603050405020304" pitchFamily="18" charset="0"/>
              </a:rPr>
              <a:t>S</a:t>
            </a:r>
            <a:r>
              <a:rPr lang="en-GB" sz="900">
                <a:effectLst/>
                <a:latin typeface="Times New Roman" panose="02020603050405020304" pitchFamily="18" charset="0"/>
                <a:ea typeface="MS Mincho" panose="02020609040205080304" pitchFamily="49" charset="-128"/>
                <a:cs typeface="Times New Roman" panose="02020603050405020304" pitchFamily="18" charset="0"/>
              </a:rPr>
              <a:t>hops and Offices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St Colmcille’s PS attends Downpatrick Regeneration Committee Meetings.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St Colmcille’s has entered into Sharing Good Practice partnership with Cedar PS &amp; St Nicholas PS Ardglass.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St Colmcille’s supported many families through the Cost of Living Crisis including providing food parcels and securing grant funding for support to pay for bills and uniform items.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We provided a high quality Extended Schools Programme which was inclusive of our Breakfast Club and After school Club.</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St Colmcille’s PS promoted the SERC Restart Education Programme amongst parents.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St Colmcille’s PS Nursery School &amp; Little Ones Day Nursery availed of the School Premises for use of new play facilities and the daily mile track.</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PSNI and NIFRS visited school to deliver important safety information in relation to Halloween and Internet Safety.</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Our P6/7 pupils attend local secondary school outreach programmes and open days.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The school choir sang Christmas Carols around local shops, care homes and hospitals at Christmas time.</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The school regularly participates in local sporting, music, art and academic competitions.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A new PTFA was established in September 23- raising approx. £13,000 over the year. Family bingos were organised alongside raffles for children. </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P7 attended a number of Junior Entrepreneur workshops/engagements locally and beyond.</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The school participated in the Downpatrick St Patrick’s Day Parade and Credit Union Quiz and Art Competitions.</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We have facilitated placement students from SERC, various Downpatrick Secondary Schools and St Mary’s University Belfast.</a:t>
            </a:r>
          </a:p>
          <a:p>
            <a:pPr marL="342900" lvl="0" indent="-342900">
              <a:spcAft>
                <a:spcPts val="600"/>
              </a:spcAft>
              <a:buFont typeface="Symbol" panose="05050102010706020507" pitchFamily="18" charset="2"/>
              <a:buChar char=""/>
            </a:pPr>
            <a:r>
              <a:rPr lang="en-GB" sz="900">
                <a:effectLst/>
                <a:latin typeface="Times New Roman" panose="02020603050405020304" pitchFamily="18" charset="0"/>
                <a:ea typeface="MS Mincho" panose="02020609040205080304" pitchFamily="49" charset="-128"/>
                <a:cs typeface="Times New Roman" panose="02020603050405020304" pitchFamily="18" charset="0"/>
              </a:rPr>
              <a:t>A successful summer scheme was organised alongside St Colmcille’s Youth Club</a:t>
            </a:r>
          </a:p>
          <a:p>
            <a:endParaRPr lang="en-GB" sz="90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900">
              <a:latin typeface="Times New Roman" panose="02020603050405020304" pitchFamily="18" charset="0"/>
              <a:cs typeface="Times New Roman" panose="02020603050405020304" pitchFamily="18" charset="0"/>
            </a:endParaRPr>
          </a:p>
          <a:p>
            <a:endParaRPr lang="en-GB" sz="9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4702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26FC9B-D715-0E60-B603-230828A1C32F}"/>
              </a:ext>
            </a:extLst>
          </p:cNvPr>
          <p:cNvSpPr>
            <a:spLocks noGrp="1"/>
          </p:cNvSpPr>
          <p:nvPr>
            <p:ph type="title"/>
          </p:nvPr>
        </p:nvSpPr>
        <p:spPr>
          <a:xfrm>
            <a:off x="686834" y="1153572"/>
            <a:ext cx="3200400" cy="4461163"/>
          </a:xfrm>
        </p:spPr>
        <p:txBody>
          <a:bodyPr>
            <a:normAutofit/>
          </a:bodyPr>
          <a:lstStyle/>
          <a:p>
            <a:r>
              <a:rPr lang="en-GB" b="1"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Developing Religious Links</a:t>
            </a:r>
            <a:br>
              <a:rPr lang="en-GB" b="1"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dirty="0">
              <a:solidFill>
                <a:srgbClr val="FFFFFF"/>
              </a:solidFill>
            </a:endParaRP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pPr marL="0" indent="0">
              <a:spcAft>
                <a:spcPts val="1290"/>
              </a:spcAft>
              <a:buNone/>
            </a:pP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spcAft>
                <a:spcPts val="1290"/>
              </a:spcAft>
              <a:buFont typeface="Symbol" panose="05050102010706020507" pitchFamily="18" charset="2"/>
              <a:buChar char=""/>
            </a:pPr>
            <a:r>
              <a:rPr lang="en-GB" sz="1500">
                <a:effectLst/>
                <a:latin typeface="Times New Roman" panose="02020603050405020304" pitchFamily="18" charset="0"/>
                <a:ea typeface="MS Mincho" panose="02020609040205080304" pitchFamily="49" charset="-128"/>
                <a:cs typeface="Times New Roman" panose="02020603050405020304" pitchFamily="18" charset="0"/>
              </a:rPr>
              <a:t>St Colmcille’s PS attended Mass for Religious Celebrations.</a:t>
            </a:r>
          </a:p>
          <a:p>
            <a:pPr marL="342900" lvl="0" indent="-342900">
              <a:spcAft>
                <a:spcPts val="1290"/>
              </a:spcAft>
              <a:buFont typeface="Symbol" panose="05050102010706020507" pitchFamily="18" charset="2"/>
              <a:buChar char=""/>
            </a:pPr>
            <a:r>
              <a:rPr lang="en-GB" sz="1500">
                <a:effectLst/>
                <a:latin typeface="Times New Roman" panose="02020603050405020304" pitchFamily="18" charset="0"/>
                <a:ea typeface="MS Mincho" panose="02020609040205080304" pitchFamily="49" charset="-128"/>
                <a:cs typeface="Times New Roman" panose="02020603050405020304" pitchFamily="18" charset="0"/>
              </a:rPr>
              <a:t>Catholic School Week was celebrated in January- several hundred grandparents attended our Grandparents Day celebrations in school.</a:t>
            </a:r>
          </a:p>
          <a:p>
            <a:pPr marL="342900" lvl="0" indent="-342900">
              <a:spcAft>
                <a:spcPts val="1290"/>
              </a:spcAft>
              <a:buFont typeface="Symbol" panose="05050102010706020507" pitchFamily="18" charset="2"/>
              <a:buChar char=""/>
            </a:pPr>
            <a:r>
              <a:rPr lang="en-GB" sz="1500">
                <a:effectLst/>
                <a:latin typeface="Times New Roman" panose="02020603050405020304" pitchFamily="18" charset="0"/>
                <a:ea typeface="MS Mincho" panose="02020609040205080304" pitchFamily="49" charset="-128"/>
                <a:cs typeface="Times New Roman" panose="02020603050405020304" pitchFamily="18" charset="0"/>
              </a:rPr>
              <a:t>Father Toland visited the school for Spiritual Development, sacramental development and facilitated a number of school masses.</a:t>
            </a:r>
          </a:p>
          <a:p>
            <a:pPr marL="342900" lvl="0" indent="-342900">
              <a:spcAft>
                <a:spcPts val="1290"/>
              </a:spcAft>
              <a:buFont typeface="Symbol" panose="05050102010706020507" pitchFamily="18" charset="2"/>
              <a:buChar char=""/>
            </a:pPr>
            <a:r>
              <a:rPr lang="en-GB" sz="1500">
                <a:effectLst/>
                <a:latin typeface="Times New Roman" panose="02020603050405020304" pitchFamily="18" charset="0"/>
                <a:ea typeface="MS Mincho" panose="02020609040205080304" pitchFamily="49" charset="-128"/>
                <a:cs typeface="Times New Roman" panose="02020603050405020304" pitchFamily="18" charset="0"/>
              </a:rPr>
              <a:t>The Sacrament of First Penance, Communion and Confirmation was celebrated in St Patrick’s Church.</a:t>
            </a:r>
          </a:p>
          <a:p>
            <a:pPr marL="342900" lvl="0" indent="-342900">
              <a:spcAft>
                <a:spcPts val="1290"/>
              </a:spcAft>
              <a:buFont typeface="Symbol" panose="05050102010706020507" pitchFamily="18" charset="2"/>
              <a:buChar char=""/>
            </a:pPr>
            <a:r>
              <a:rPr lang="en-GB" sz="1500">
                <a:effectLst/>
                <a:latin typeface="Times New Roman" panose="02020603050405020304" pitchFamily="18" charset="0"/>
                <a:ea typeface="MS Mincho" panose="02020609040205080304" pitchFamily="49" charset="-128"/>
                <a:cs typeface="Times New Roman" panose="02020603050405020304" pitchFamily="18" charset="0"/>
              </a:rPr>
              <a:t>Downpatrick Parish has invested in Grow in Love Religious Resources for the whole school.</a:t>
            </a:r>
          </a:p>
          <a:p>
            <a:pPr marL="342900" lvl="0" indent="-342900">
              <a:spcAft>
                <a:spcPts val="1290"/>
              </a:spcAft>
              <a:buFont typeface="Symbol" panose="05050102010706020507" pitchFamily="18" charset="2"/>
              <a:buChar char=""/>
            </a:pPr>
            <a:r>
              <a:rPr lang="en-GB" sz="1500">
                <a:effectLst/>
                <a:latin typeface="Times New Roman" panose="02020603050405020304" pitchFamily="18" charset="0"/>
                <a:ea typeface="MS Mincho" panose="02020609040205080304" pitchFamily="49" charset="-128"/>
                <a:cs typeface="Times New Roman" panose="02020603050405020304" pitchFamily="18" charset="0"/>
              </a:rPr>
              <a:t>The children receive daily Religious lessons, weekly assemblies and celebrate feast days which is essential in developing their Catholic Faith.</a:t>
            </a:r>
          </a:p>
          <a:p>
            <a:pPr marL="342900" lvl="0" indent="-342900">
              <a:spcAft>
                <a:spcPts val="1290"/>
              </a:spcAft>
              <a:buFont typeface="Symbol" panose="05050102010706020507" pitchFamily="18" charset="2"/>
              <a:buChar char=""/>
            </a:pPr>
            <a:r>
              <a:rPr lang="en-GB" sz="1500">
                <a:latin typeface="Times New Roman" panose="02020603050405020304" pitchFamily="18" charset="0"/>
                <a:ea typeface="MS Mincho" panose="02020609040205080304" pitchFamily="49" charset="-128"/>
                <a:cs typeface="Times New Roman" panose="02020603050405020304" pitchFamily="18" charset="0"/>
              </a:rPr>
              <a:t>Mr Austin leads assembly on a Friday.</a:t>
            </a: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7" name="Content Placeholder 2">
            <a:extLst>
              <a:ext uri="{FF2B5EF4-FFF2-40B4-BE49-F238E27FC236}">
                <a16:creationId xmlns:a16="http://schemas.microsoft.com/office/drawing/2014/main" id="{D93016CF-D21E-1CC8-8FF6-06D8433C4A72}"/>
              </a:ext>
            </a:extLst>
          </p:cNvPr>
          <p:cNvSpPr txBox="1">
            <a:spLocks/>
          </p:cNvSpPr>
          <p:nvPr/>
        </p:nvSpPr>
        <p:spPr>
          <a:xfrm>
            <a:off x="6259671" y="969942"/>
            <a:ext cx="6074229" cy="5585619"/>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000">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7367062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416458-A128-827B-CE26-2BAB0A2CBCE7}"/>
              </a:ext>
            </a:extLst>
          </p:cNvPr>
          <p:cNvSpPr>
            <a:spLocks noGrp="1"/>
          </p:cNvSpPr>
          <p:nvPr>
            <p:ph type="title"/>
          </p:nvPr>
        </p:nvSpPr>
        <p:spPr>
          <a:xfrm>
            <a:off x="686834" y="1153572"/>
            <a:ext cx="3200400" cy="4461163"/>
          </a:xfrm>
        </p:spPr>
        <p:txBody>
          <a:bodyPr>
            <a:normAutofit/>
          </a:bodyPr>
          <a:lstStyle/>
          <a:p>
            <a:r>
              <a:rPr lang="en-GB" b="1"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t>Parent Support Group</a:t>
            </a:r>
            <a:br>
              <a:rPr lang="en-GB" i="1" dirty="0">
                <a:solidFill>
                  <a:srgbClr val="FFFFFF"/>
                </a:solidFill>
                <a:latin typeface="Times New Roman" panose="02020603050405020304" pitchFamily="18" charset="0"/>
                <a:ea typeface="MS Mincho" panose="02020609040205080304" pitchFamily="49" charset="-128"/>
                <a:cs typeface="Times New Roman" panose="02020603050405020304" pitchFamily="18" charset="0"/>
              </a:rPr>
            </a:br>
            <a:endParaRPr lang="en-GB" dirty="0">
              <a:solidFill>
                <a:srgbClr val="FFFFFF"/>
              </a:solidFill>
            </a:endParaRPr>
          </a:p>
        </p:txBody>
      </p:sp>
      <p:sp>
        <p:nvSpPr>
          <p:cNvPr id="5" name="Arc 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608BC07-C1FC-1E9B-9171-B8EAB304ED08}"/>
              </a:ext>
            </a:extLst>
          </p:cNvPr>
          <p:cNvSpPr>
            <a:spLocks noGrp="1"/>
          </p:cNvSpPr>
          <p:nvPr>
            <p:ph idx="1"/>
          </p:nvPr>
        </p:nvSpPr>
        <p:spPr>
          <a:xfrm>
            <a:off x="4447308" y="591344"/>
            <a:ext cx="6906491" cy="5585619"/>
          </a:xfrm>
        </p:spPr>
        <p:txBody>
          <a:bodyPr anchor="ctr">
            <a:normAutofit/>
          </a:bodyPr>
          <a:lstStyle/>
          <a:p>
            <a:r>
              <a:rPr lang="en-GB" sz="1500">
                <a:effectLst/>
                <a:latin typeface="Times New Roman" panose="02020603050405020304" pitchFamily="18" charset="0"/>
                <a:ea typeface="MS Mincho" panose="02020609040205080304" pitchFamily="49" charset="-128"/>
                <a:cs typeface="Times New Roman" panose="02020603050405020304" pitchFamily="18" charset="0"/>
              </a:rPr>
              <a:t>St Colmcille’s PTFA</a:t>
            </a:r>
            <a:r>
              <a:rPr lang="en-GB" sz="1500" b="1">
                <a:effectLst/>
                <a:latin typeface="Times New Roman" panose="02020603050405020304" pitchFamily="18" charset="0"/>
                <a:ea typeface="MS Mincho" panose="02020609040205080304" pitchFamily="49" charset="-128"/>
                <a:cs typeface="Times New Roman" panose="02020603050405020304" pitchFamily="18" charset="0"/>
              </a:rPr>
              <a:t> </a:t>
            </a:r>
            <a:r>
              <a:rPr lang="en-GB" sz="1500">
                <a:effectLst/>
                <a:latin typeface="Times New Roman" panose="02020603050405020304" pitchFamily="18" charset="0"/>
                <a:ea typeface="MS Mincho" panose="02020609040205080304" pitchFamily="49" charset="-128"/>
                <a:cs typeface="Times New Roman" panose="02020603050405020304" pitchFamily="18" charset="0"/>
              </a:rPr>
              <a:t>has a long history of fundraising and promoting the school. A committee group was formally elected in September 24 to steer initiatives for fundraising and other school promotion over the course of the year. We are very thankful to those parents who are involved and for the excellent support they have given to St Colmcille’s PS over the course of this academic year and previously.</a:t>
            </a:r>
          </a:p>
          <a:p>
            <a:r>
              <a:rPr lang="en-GB" sz="1500">
                <a:effectLst/>
                <a:latin typeface="Times New Roman" panose="02020603050405020304" pitchFamily="18" charset="0"/>
                <a:ea typeface="MS Mincho" panose="02020609040205080304" pitchFamily="49" charset="-128"/>
                <a:cs typeface="Times New Roman" panose="02020603050405020304" pitchFamily="18" charset="0"/>
              </a:rPr>
              <a:t>Parental support was excellent for school events including Halloween/ Christmas/Easter Raffles &amp; Bingos. There was a great turn out of parents, friends and neighbours at these events, all of which served to raise the “feel-good factor” of the school within the community even more!</a:t>
            </a:r>
          </a:p>
          <a:p>
            <a:r>
              <a:rPr lang="en-GB" sz="1500">
                <a:effectLst/>
                <a:latin typeface="Times New Roman"/>
                <a:ea typeface="MS Mincho"/>
                <a:cs typeface="Times New Roman"/>
              </a:rPr>
              <a:t>St Colmcille’s PTFA have raised/ donated to school funds approx. £1</a:t>
            </a:r>
            <a:r>
              <a:rPr lang="en-GB" sz="1500">
                <a:latin typeface="Times New Roman"/>
                <a:ea typeface="MS Mincho"/>
                <a:cs typeface="Times New Roman"/>
              </a:rPr>
              <a:t>0</a:t>
            </a:r>
            <a:r>
              <a:rPr lang="en-GB" sz="1500">
                <a:effectLst/>
                <a:latin typeface="Times New Roman"/>
                <a:ea typeface="MS Mincho"/>
                <a:cs typeface="Times New Roman"/>
              </a:rPr>
              <a:t>,3</a:t>
            </a:r>
            <a:r>
              <a:rPr lang="en-GB" sz="1500">
                <a:latin typeface="Times New Roman"/>
                <a:ea typeface="MS Mincho"/>
                <a:cs typeface="Times New Roman"/>
              </a:rPr>
              <a:t>4</a:t>
            </a:r>
            <a:r>
              <a:rPr lang="en-GB" sz="1500">
                <a:effectLst/>
                <a:latin typeface="Times New Roman"/>
                <a:ea typeface="MS Mincho"/>
                <a:cs typeface="Times New Roman"/>
              </a:rPr>
              <a:t>0 (through grant applications and other miscellaneous fundraising such as raffles, bun sales and sponsored events) - an amazing total from our very dedicated and hardworking Parent Support Group.</a:t>
            </a:r>
          </a:p>
          <a:p>
            <a:r>
              <a:rPr lang="en-GB" sz="1500">
                <a:effectLst/>
                <a:latin typeface="Times New Roman"/>
                <a:ea typeface="MS Mincho"/>
                <a:cs typeface="Times New Roman"/>
              </a:rPr>
              <a:t>A number of our parents/family members were very supportive towards advancing reading and assisting with gardening &amp; site maintenance. We are particularly thankful to Aurla Ward and Stephen Douglas.</a:t>
            </a:r>
          </a:p>
          <a:p>
            <a:r>
              <a:rPr lang="en-GB" sz="1500">
                <a:effectLst/>
                <a:latin typeface="Times New Roman" panose="02020603050405020304" pitchFamily="18" charset="0"/>
                <a:ea typeface="MS Mincho" panose="02020609040205080304" pitchFamily="49" charset="-128"/>
                <a:cs typeface="Times New Roman" panose="02020603050405020304" pitchFamily="18" charset="0"/>
              </a:rPr>
              <a:t>The School Development Plan Priorities for parents for the new academic year will be displayed on our website and social media pages.</a:t>
            </a:r>
          </a:p>
          <a:p>
            <a:r>
              <a:rPr lang="en-GB" sz="1500" b="1">
                <a:effectLst/>
                <a:highlight>
                  <a:srgbClr val="FF00FF"/>
                </a:highlight>
                <a:latin typeface="Times New Roman"/>
                <a:ea typeface="MS Mincho"/>
                <a:cs typeface="Times New Roman"/>
              </a:rPr>
              <a:t>Thanks to parents/guardians for their ongoing support of St Colmcille’s Primary School.</a:t>
            </a:r>
            <a:endParaRPr lang="en-GB" sz="1500">
              <a:effectLst/>
              <a:highlight>
                <a:srgbClr val="FF00FF"/>
              </a:highlight>
              <a:latin typeface="Times New Roman"/>
              <a:ea typeface="MS Mincho"/>
              <a:cs typeface="Times New Roman"/>
            </a:endParaRPr>
          </a:p>
          <a:p>
            <a:pPr marL="0" indent="0">
              <a:buNone/>
            </a:pPr>
            <a:endParaRPr lang="en-GB" sz="150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3865055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Key Dates 2024-2025</a:t>
            </a: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B283645A-0937-C1F9-4400-B286B8FE5CF6}"/>
              </a:ext>
            </a:extLst>
          </p:cNvPr>
          <p:cNvSpPr txBox="1"/>
          <p:nvPr/>
        </p:nvSpPr>
        <p:spPr>
          <a:xfrm>
            <a:off x="838200" y="1825625"/>
            <a:ext cx="10515600" cy="4351338"/>
          </a:xfrm>
          <a:prstGeom prst="rect">
            <a:avLst/>
          </a:prstGeom>
        </p:spPr>
        <p:txBody>
          <a:bodyPr vert="horz" lIns="91440" tIns="45720" rIns="91440" bIns="45720" numCol="2" rtlCol="0">
            <a:normAutofit fontScale="85000" lnSpcReduction="20000"/>
          </a:bodyPr>
          <a:lstStyle/>
          <a:p>
            <a:pPr defTabSz="914400">
              <a:lnSpc>
                <a:spcPct val="90000"/>
              </a:lnSpc>
              <a:spcAft>
                <a:spcPts val="600"/>
              </a:spcAft>
            </a:pPr>
            <a:r>
              <a:rPr lang="en-US" sz="1400" b="1" u="sng" dirty="0">
                <a:effectLst/>
              </a:rPr>
              <a:t>September – October </a:t>
            </a:r>
            <a:r>
              <a:rPr lang="en-US" sz="1400" b="1" u="sng" dirty="0"/>
              <a:t>2024</a:t>
            </a:r>
            <a:endParaRPr lang="en-US" sz="1400" u="sng" dirty="0">
              <a:effectLst/>
            </a:endParaRPr>
          </a:p>
          <a:p>
            <a:pPr indent="-228600" defTabSz="914400">
              <a:lnSpc>
                <a:spcPct val="90000"/>
              </a:lnSpc>
              <a:spcAft>
                <a:spcPts val="600"/>
              </a:spcAft>
              <a:buFont typeface="Arial" panose="020B0604020202020204" pitchFamily="34" charset="0"/>
              <a:buChar char="•"/>
            </a:pPr>
            <a:endParaRPr lang="en-US" sz="1400" b="1" i="1" dirty="0">
              <a:effectLst/>
            </a:endParaRPr>
          </a:p>
          <a:p>
            <a:pPr defTabSz="914400">
              <a:lnSpc>
                <a:spcPct val="90000"/>
              </a:lnSpc>
              <a:spcAft>
                <a:spcPts val="600"/>
              </a:spcAft>
            </a:pPr>
            <a:r>
              <a:rPr lang="en-US" sz="1400" b="1" i="1" dirty="0"/>
              <a:t>Friday 06th,13th,20th &amp; 27th September </a:t>
            </a:r>
          </a:p>
          <a:p>
            <a:pPr defTabSz="914400">
              <a:lnSpc>
                <a:spcPct val="90000"/>
              </a:lnSpc>
              <a:spcAft>
                <a:spcPts val="600"/>
              </a:spcAft>
            </a:pPr>
            <a:r>
              <a:rPr lang="en-US" sz="1400" i="1" dirty="0"/>
              <a:t>Cultural Workshop - P7</a:t>
            </a:r>
          </a:p>
          <a:p>
            <a:pPr defTabSz="914400">
              <a:lnSpc>
                <a:spcPct val="90000"/>
              </a:lnSpc>
              <a:spcAft>
                <a:spcPts val="600"/>
              </a:spcAft>
            </a:pPr>
            <a:endParaRPr lang="en-US" sz="1400" b="1" i="1" dirty="0"/>
          </a:p>
          <a:p>
            <a:pPr defTabSz="914400">
              <a:lnSpc>
                <a:spcPct val="90000"/>
              </a:lnSpc>
              <a:spcAft>
                <a:spcPts val="600"/>
              </a:spcAft>
            </a:pPr>
            <a:r>
              <a:rPr lang="en-US" sz="1400" b="1" i="1" dirty="0"/>
              <a:t>Tuesday 10th September &amp; Wednesday 11th September</a:t>
            </a:r>
            <a:endParaRPr lang="en-US" sz="1400" dirty="0">
              <a:effectLst/>
            </a:endParaRPr>
          </a:p>
          <a:p>
            <a:pPr defTabSz="914400">
              <a:lnSpc>
                <a:spcPct val="90000"/>
              </a:lnSpc>
              <a:spcAft>
                <a:spcPts val="600"/>
              </a:spcAft>
            </a:pPr>
            <a:r>
              <a:rPr lang="en-US" sz="1400" i="1" dirty="0">
                <a:effectLst/>
              </a:rPr>
              <a:t>School Photographs</a:t>
            </a:r>
          </a:p>
          <a:p>
            <a:pPr indent="-228600" defTabSz="914400">
              <a:lnSpc>
                <a:spcPct val="90000"/>
              </a:lnSpc>
              <a:spcAft>
                <a:spcPts val="600"/>
              </a:spcAft>
              <a:buFont typeface="Arial" panose="020B0604020202020204" pitchFamily="34" charset="0"/>
              <a:buChar char="•"/>
            </a:pPr>
            <a:endParaRPr lang="en-US" sz="1400" i="1" dirty="0"/>
          </a:p>
          <a:p>
            <a:pPr defTabSz="914400">
              <a:lnSpc>
                <a:spcPct val="90000"/>
              </a:lnSpc>
              <a:spcAft>
                <a:spcPts val="600"/>
              </a:spcAft>
            </a:pPr>
            <a:r>
              <a:rPr lang="en-US" sz="1400" b="1" i="1" dirty="0"/>
              <a:t>Friday</a:t>
            </a:r>
            <a:r>
              <a:rPr lang="en-US" sz="1400" b="1" i="1" dirty="0">
                <a:effectLst/>
              </a:rPr>
              <a:t> 13th September</a:t>
            </a:r>
          </a:p>
          <a:p>
            <a:pPr defTabSz="914400">
              <a:lnSpc>
                <a:spcPct val="90000"/>
              </a:lnSpc>
              <a:spcAft>
                <a:spcPts val="600"/>
              </a:spcAft>
            </a:pPr>
            <a:r>
              <a:rPr lang="en-US" sz="1400" i="1" dirty="0">
                <a:effectLst/>
              </a:rPr>
              <a:t>Roald Dahl Day</a:t>
            </a:r>
          </a:p>
          <a:p>
            <a:pPr indent="-228600" defTabSz="914400">
              <a:lnSpc>
                <a:spcPct val="90000"/>
              </a:lnSpc>
              <a:spcAft>
                <a:spcPts val="600"/>
              </a:spcAft>
              <a:buFont typeface="Arial" panose="020B0604020202020204" pitchFamily="34" charset="0"/>
              <a:buChar char="•"/>
            </a:pPr>
            <a:endParaRPr lang="en-US" sz="1400" i="1" dirty="0">
              <a:effectLst/>
            </a:endParaRPr>
          </a:p>
          <a:p>
            <a:pPr defTabSz="914400">
              <a:lnSpc>
                <a:spcPct val="90000"/>
              </a:lnSpc>
              <a:spcAft>
                <a:spcPts val="600"/>
              </a:spcAft>
            </a:pPr>
            <a:r>
              <a:rPr lang="en-US" sz="1400" b="1" i="1" dirty="0"/>
              <a:t>Tuesday 24th September </a:t>
            </a:r>
          </a:p>
          <a:p>
            <a:pPr defTabSz="914400">
              <a:lnSpc>
                <a:spcPct val="90000"/>
              </a:lnSpc>
              <a:spcAft>
                <a:spcPts val="600"/>
              </a:spcAft>
            </a:pPr>
            <a:r>
              <a:rPr lang="en-US" sz="1400" i="1" dirty="0"/>
              <a:t>Fire Service Talk - P5</a:t>
            </a:r>
          </a:p>
          <a:p>
            <a:pPr indent="-228600" defTabSz="914400">
              <a:lnSpc>
                <a:spcPct val="90000"/>
              </a:lnSpc>
              <a:spcAft>
                <a:spcPts val="600"/>
              </a:spcAft>
              <a:buFont typeface="Arial" panose="020B0604020202020204" pitchFamily="34" charset="0"/>
              <a:buChar char="•"/>
            </a:pPr>
            <a:endParaRPr lang="en-US" sz="1400" b="1" i="1" dirty="0"/>
          </a:p>
          <a:p>
            <a:pPr defTabSz="914400">
              <a:lnSpc>
                <a:spcPct val="90000"/>
              </a:lnSpc>
              <a:spcAft>
                <a:spcPts val="600"/>
              </a:spcAft>
            </a:pPr>
            <a:r>
              <a:rPr lang="en-US" sz="1400" b="1" i="1" dirty="0"/>
              <a:t>Thursday 26th September</a:t>
            </a:r>
            <a:endParaRPr lang="en-US" sz="1400" b="1" dirty="0"/>
          </a:p>
          <a:p>
            <a:pPr defTabSz="914400">
              <a:lnSpc>
                <a:spcPct val="90000"/>
              </a:lnSpc>
              <a:spcAft>
                <a:spcPts val="600"/>
              </a:spcAft>
            </a:pPr>
            <a:r>
              <a:rPr lang="en-US" sz="1400" i="1" dirty="0"/>
              <a:t>European Day of Languages</a:t>
            </a:r>
          </a:p>
          <a:p>
            <a:pPr defTabSz="914400">
              <a:lnSpc>
                <a:spcPct val="90000"/>
              </a:lnSpc>
              <a:spcAft>
                <a:spcPts val="600"/>
              </a:spcAft>
            </a:pPr>
            <a:endParaRPr lang="en-US" sz="1400" i="1" dirty="0"/>
          </a:p>
          <a:p>
            <a:pPr defTabSz="914400">
              <a:lnSpc>
                <a:spcPct val="90000"/>
              </a:lnSpc>
              <a:spcAft>
                <a:spcPts val="600"/>
              </a:spcAft>
            </a:pPr>
            <a:endParaRPr lang="en-US" sz="1400" i="1" dirty="0"/>
          </a:p>
          <a:p>
            <a:pPr defTabSz="914400">
              <a:lnSpc>
                <a:spcPct val="90000"/>
              </a:lnSpc>
              <a:spcAft>
                <a:spcPts val="600"/>
              </a:spcAft>
            </a:pPr>
            <a:endParaRPr lang="en-US" sz="1400" dirty="0"/>
          </a:p>
          <a:p>
            <a:pPr defTabSz="914400">
              <a:lnSpc>
                <a:spcPct val="90000"/>
              </a:lnSpc>
              <a:spcAft>
                <a:spcPts val="600"/>
              </a:spcAft>
            </a:pPr>
            <a:endParaRPr lang="en-US" sz="1400" dirty="0"/>
          </a:p>
          <a:p>
            <a:pPr indent="-228600" defTabSz="914400">
              <a:lnSpc>
                <a:spcPct val="90000"/>
              </a:lnSpc>
              <a:spcAft>
                <a:spcPts val="600"/>
              </a:spcAft>
              <a:buFont typeface="Arial" panose="020B0604020202020204" pitchFamily="34" charset="0"/>
              <a:buChar char="•"/>
            </a:pPr>
            <a:endParaRPr lang="en-US" sz="1400" b="1" i="1" dirty="0"/>
          </a:p>
          <a:p>
            <a:pPr defTabSz="914400">
              <a:lnSpc>
                <a:spcPct val="90000"/>
              </a:lnSpc>
              <a:spcAft>
                <a:spcPts val="600"/>
              </a:spcAft>
            </a:pPr>
            <a:r>
              <a:rPr lang="en-US" sz="1400" b="1" i="1" dirty="0"/>
              <a:t>Thursday 03rd October</a:t>
            </a:r>
            <a:endParaRPr lang="en-US" sz="1400" dirty="0"/>
          </a:p>
          <a:p>
            <a:pPr defTabSz="914400">
              <a:lnSpc>
                <a:spcPct val="90000"/>
              </a:lnSpc>
              <a:spcAft>
                <a:spcPts val="600"/>
              </a:spcAft>
            </a:pPr>
            <a:r>
              <a:rPr lang="en-US" sz="1400" i="1" dirty="0"/>
              <a:t>National Poetry Day</a:t>
            </a:r>
            <a:endParaRPr lang="en-US" sz="1400" dirty="0"/>
          </a:p>
          <a:p>
            <a:pPr indent="-228600" defTabSz="914400">
              <a:lnSpc>
                <a:spcPct val="90000"/>
              </a:lnSpc>
              <a:spcAft>
                <a:spcPts val="600"/>
              </a:spcAft>
              <a:buFont typeface="Arial" panose="020B0604020202020204" pitchFamily="34" charset="0"/>
              <a:buChar char="•"/>
            </a:pPr>
            <a:endParaRPr lang="en-US" sz="1400" dirty="0"/>
          </a:p>
          <a:p>
            <a:pPr defTabSz="914400">
              <a:lnSpc>
                <a:spcPct val="90000"/>
              </a:lnSpc>
              <a:spcAft>
                <a:spcPts val="600"/>
              </a:spcAft>
            </a:pPr>
            <a:r>
              <a:rPr lang="en-US" sz="1400" b="1" i="1" dirty="0"/>
              <a:t>Tuesday 08th October</a:t>
            </a:r>
          </a:p>
          <a:p>
            <a:pPr defTabSz="914400">
              <a:lnSpc>
                <a:spcPct val="90000"/>
              </a:lnSpc>
              <a:spcAft>
                <a:spcPts val="600"/>
              </a:spcAft>
            </a:pPr>
            <a:r>
              <a:rPr lang="en-US" sz="1400" dirty="0"/>
              <a:t>Conquering P7 Workshop </a:t>
            </a:r>
          </a:p>
          <a:p>
            <a:pPr indent="-228600" defTabSz="914400">
              <a:lnSpc>
                <a:spcPct val="90000"/>
              </a:lnSpc>
              <a:spcAft>
                <a:spcPts val="600"/>
              </a:spcAft>
              <a:buFont typeface="Arial" panose="020B0604020202020204" pitchFamily="34" charset="0"/>
              <a:buChar char="•"/>
            </a:pPr>
            <a:endParaRPr lang="en-US" sz="1400" dirty="0"/>
          </a:p>
          <a:p>
            <a:pPr defTabSz="914400">
              <a:lnSpc>
                <a:spcPct val="90000"/>
              </a:lnSpc>
              <a:spcAft>
                <a:spcPts val="600"/>
              </a:spcAft>
            </a:pPr>
            <a:r>
              <a:rPr lang="en-US" sz="1400" b="1" i="1" dirty="0"/>
              <a:t>Saturday 12th - 20th October</a:t>
            </a:r>
            <a:endParaRPr lang="en-US" sz="1400" dirty="0"/>
          </a:p>
          <a:p>
            <a:pPr defTabSz="914400">
              <a:lnSpc>
                <a:spcPct val="90000"/>
              </a:lnSpc>
              <a:spcAft>
                <a:spcPts val="600"/>
              </a:spcAft>
            </a:pPr>
            <a:r>
              <a:rPr lang="en-US" sz="1400" dirty="0" err="1"/>
              <a:t>Maths</a:t>
            </a:r>
            <a:r>
              <a:rPr lang="en-US" sz="1400" dirty="0"/>
              <a:t> Week</a:t>
            </a:r>
          </a:p>
          <a:p>
            <a:pPr indent="-228600" defTabSz="914400">
              <a:lnSpc>
                <a:spcPct val="90000"/>
              </a:lnSpc>
              <a:spcAft>
                <a:spcPts val="600"/>
              </a:spcAft>
              <a:buFont typeface="Arial" panose="020B0604020202020204" pitchFamily="34" charset="0"/>
              <a:buChar char="•"/>
            </a:pPr>
            <a:endParaRPr lang="en-US" sz="1400" dirty="0"/>
          </a:p>
          <a:p>
            <a:pPr defTabSz="914400">
              <a:lnSpc>
                <a:spcPct val="90000"/>
              </a:lnSpc>
              <a:spcAft>
                <a:spcPts val="600"/>
              </a:spcAft>
            </a:pPr>
            <a:r>
              <a:rPr lang="en-US" sz="1400" b="1" i="1" dirty="0"/>
              <a:t>Tuesday 22nd October </a:t>
            </a:r>
            <a:endParaRPr lang="en-US" sz="1400" dirty="0"/>
          </a:p>
          <a:p>
            <a:pPr defTabSz="914400">
              <a:lnSpc>
                <a:spcPct val="90000"/>
              </a:lnSpc>
              <a:spcAft>
                <a:spcPts val="600"/>
              </a:spcAft>
            </a:pPr>
            <a:r>
              <a:rPr lang="en-US" sz="1400" i="1" dirty="0"/>
              <a:t>Service of Light – P7</a:t>
            </a:r>
            <a:endParaRPr lang="en-US" sz="1400" dirty="0"/>
          </a:p>
          <a:p>
            <a:pPr indent="-228600" defTabSz="914400">
              <a:lnSpc>
                <a:spcPct val="90000"/>
              </a:lnSpc>
              <a:spcAft>
                <a:spcPts val="600"/>
              </a:spcAft>
              <a:buFont typeface="Arial" panose="020B0604020202020204" pitchFamily="34" charset="0"/>
              <a:buChar char="•"/>
            </a:pPr>
            <a:endParaRPr lang="en-US" sz="1400" b="1" i="1" dirty="0"/>
          </a:p>
          <a:p>
            <a:pPr defTabSz="914400">
              <a:lnSpc>
                <a:spcPct val="90000"/>
              </a:lnSpc>
              <a:spcAft>
                <a:spcPts val="600"/>
              </a:spcAft>
            </a:pPr>
            <a:r>
              <a:rPr lang="en-US" sz="1400" b="1" i="1" dirty="0"/>
              <a:t>Thursday 24th October </a:t>
            </a:r>
            <a:endParaRPr lang="en-US" sz="1400" dirty="0"/>
          </a:p>
          <a:p>
            <a:pPr defTabSz="914400">
              <a:lnSpc>
                <a:spcPct val="90000"/>
              </a:lnSpc>
              <a:spcAft>
                <a:spcPts val="600"/>
              </a:spcAft>
            </a:pPr>
            <a:r>
              <a:rPr lang="en-US" sz="1400" i="1" dirty="0"/>
              <a:t>PTFA Spooktacular Event</a:t>
            </a:r>
            <a:endParaRPr lang="en-US" sz="1400" dirty="0"/>
          </a:p>
          <a:p>
            <a:pPr indent="-228600" defTabSz="914400">
              <a:lnSpc>
                <a:spcPct val="90000"/>
              </a:lnSpc>
              <a:spcAft>
                <a:spcPts val="600"/>
              </a:spcAft>
              <a:buFont typeface="Arial" panose="020B0604020202020204" pitchFamily="34" charset="0"/>
              <a:buChar char="•"/>
            </a:pPr>
            <a:endParaRPr lang="en-US" sz="1000" i="1" dirty="0"/>
          </a:p>
          <a:p>
            <a:pPr indent="-228600" defTabSz="914400">
              <a:lnSpc>
                <a:spcPct val="90000"/>
              </a:lnSpc>
              <a:spcAft>
                <a:spcPts val="600"/>
              </a:spcAft>
              <a:buFont typeface="Arial" panose="020B0604020202020204" pitchFamily="34" charset="0"/>
              <a:buChar char="•"/>
            </a:pPr>
            <a:endParaRPr lang="en-US" sz="1000" i="1" dirty="0"/>
          </a:p>
          <a:p>
            <a:pPr indent="-228600" defTabSz="914400">
              <a:lnSpc>
                <a:spcPct val="90000"/>
              </a:lnSpc>
              <a:spcAft>
                <a:spcPts val="600"/>
              </a:spcAft>
              <a:buFont typeface="Arial" panose="020B0604020202020204" pitchFamily="34" charset="0"/>
              <a:buChar char="•"/>
            </a:pPr>
            <a:endParaRPr lang="en-US" sz="1000" i="1" dirty="0">
              <a:effectLst/>
            </a:endParaRPr>
          </a:p>
          <a:p>
            <a:pPr indent="-228600" defTabSz="914400">
              <a:lnSpc>
                <a:spcPct val="90000"/>
              </a:lnSpc>
              <a:spcAft>
                <a:spcPts val="600"/>
              </a:spcAft>
              <a:buFont typeface="Arial" panose="020B0604020202020204" pitchFamily="34" charset="0"/>
              <a:buChar char="•"/>
            </a:pPr>
            <a:endParaRPr lang="en-US" sz="1000" i="1" dirty="0"/>
          </a:p>
          <a:p>
            <a:pPr indent="-228600" defTabSz="914400">
              <a:lnSpc>
                <a:spcPct val="90000"/>
              </a:lnSpc>
              <a:spcAft>
                <a:spcPts val="600"/>
              </a:spcAft>
              <a:buFont typeface="Arial" panose="020B0604020202020204" pitchFamily="34" charset="0"/>
              <a:buChar char="•"/>
            </a:pPr>
            <a:endParaRPr lang="en-US" sz="1000" b="1" i="1" dirty="0">
              <a:effectLst/>
            </a:endParaRPr>
          </a:p>
          <a:p>
            <a:pPr indent="-228600" defTabSz="914400">
              <a:lnSpc>
                <a:spcPct val="90000"/>
              </a:lnSpc>
              <a:spcAft>
                <a:spcPts val="600"/>
              </a:spcAft>
              <a:buFont typeface="Arial" panose="020B0604020202020204" pitchFamily="34" charset="0"/>
              <a:buChar char="•"/>
            </a:pPr>
            <a:endParaRPr lang="en-US" sz="1000" dirty="0">
              <a:effectLst/>
            </a:endParaRPr>
          </a:p>
          <a:p>
            <a:pPr indent="-228600" defTabSz="914400">
              <a:lnSpc>
                <a:spcPct val="90000"/>
              </a:lnSpc>
              <a:spcAft>
                <a:spcPts val="600"/>
              </a:spcAft>
              <a:buFont typeface="Arial" panose="020B0604020202020204" pitchFamily="34" charset="0"/>
              <a:buChar char="•"/>
            </a:pPr>
            <a:endParaRPr lang="en-US" sz="1000" i="1" dirty="0"/>
          </a:p>
          <a:p>
            <a:pPr indent="-228600" defTabSz="914400">
              <a:lnSpc>
                <a:spcPct val="90000"/>
              </a:lnSpc>
              <a:spcAft>
                <a:spcPts val="600"/>
              </a:spcAft>
              <a:buFont typeface="Arial" panose="020B0604020202020204" pitchFamily="34" charset="0"/>
              <a:buChar char="•"/>
            </a:pPr>
            <a:endParaRPr lang="en-US" sz="1000" i="1" dirty="0"/>
          </a:p>
          <a:p>
            <a:pPr indent="-228600" defTabSz="914400">
              <a:lnSpc>
                <a:spcPct val="90000"/>
              </a:lnSpc>
              <a:spcAft>
                <a:spcPts val="600"/>
              </a:spcAft>
              <a:buFont typeface="Arial" panose="020B0604020202020204" pitchFamily="34" charset="0"/>
              <a:buChar char="•"/>
            </a:pPr>
            <a:endParaRPr lang="en-US" sz="1000" i="1" dirty="0"/>
          </a:p>
        </p:txBody>
      </p:sp>
      <p:sp>
        <p:nvSpPr>
          <p:cNvPr id="7" name="TextBox 6">
            <a:extLst>
              <a:ext uri="{FF2B5EF4-FFF2-40B4-BE49-F238E27FC236}">
                <a16:creationId xmlns:a16="http://schemas.microsoft.com/office/drawing/2014/main" id="{B5F25A2C-6AA9-28CB-F246-16E3F30DD178}"/>
              </a:ext>
            </a:extLst>
          </p:cNvPr>
          <p:cNvSpPr txBox="1"/>
          <p:nvPr/>
        </p:nvSpPr>
        <p:spPr>
          <a:xfrm>
            <a:off x="8196329" y="1209936"/>
            <a:ext cx="3396343" cy="1077218"/>
          </a:xfrm>
          <a:prstGeom prst="rect">
            <a:avLst/>
          </a:prstGeom>
          <a:noFill/>
        </p:spPr>
        <p:txBody>
          <a:bodyPr wrap="square" lIns="91440" tIns="45720" rIns="91440" bIns="45720" rtlCol="0" anchor="t">
            <a:spAutoFit/>
          </a:bodyPr>
          <a:lstStyle/>
          <a:p>
            <a:pPr>
              <a:spcAft>
                <a:spcPts val="600"/>
              </a:spcAft>
            </a:pPr>
            <a:endParaRPr lang="en-GB">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i="1">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i="1">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79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28161" y="5573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dirty="0">
                <a:solidFill>
                  <a:schemeClr val="tx1"/>
                </a:solidFill>
                <a:latin typeface="+mj-lt"/>
                <a:ea typeface="+mj-ea"/>
                <a:cs typeface="+mj-cs"/>
              </a:rPr>
              <a:t>Key Dates 2024-2025</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B283645A-0937-C1F9-4400-B286B8FE5CF6}"/>
              </a:ext>
            </a:extLst>
          </p:cNvPr>
          <p:cNvSpPr txBox="1"/>
          <p:nvPr/>
        </p:nvSpPr>
        <p:spPr>
          <a:xfrm>
            <a:off x="848239" y="1076013"/>
            <a:ext cx="10515600" cy="5308883"/>
          </a:xfrm>
          <a:prstGeom prst="rect">
            <a:avLst/>
          </a:prstGeom>
        </p:spPr>
        <p:txBody>
          <a:bodyPr vert="horz" lIns="91440" tIns="45720" rIns="91440" bIns="45720" numCol="2" rtlCol="0">
            <a:normAutofit fontScale="92500" lnSpcReduction="10000"/>
          </a:bodyPr>
          <a:lstStyle/>
          <a:p>
            <a:pPr defTabSz="914400">
              <a:lnSpc>
                <a:spcPct val="90000"/>
              </a:lnSpc>
              <a:spcAft>
                <a:spcPts val="600"/>
              </a:spcAft>
            </a:pPr>
            <a:r>
              <a:rPr lang="en-US" sz="1000" b="1" u="sng" dirty="0">
                <a:effectLst/>
              </a:rPr>
              <a:t>November – </a:t>
            </a:r>
            <a:r>
              <a:rPr lang="en-US" sz="1000" b="1" u="sng" dirty="0"/>
              <a:t>Decem</a:t>
            </a:r>
            <a:r>
              <a:rPr lang="en-US" sz="1000" b="1" u="sng" dirty="0">
                <a:effectLst/>
              </a:rPr>
              <a:t>ber </a:t>
            </a:r>
            <a:r>
              <a:rPr lang="en-US" sz="1000" b="1" u="sng" dirty="0"/>
              <a:t>2024</a:t>
            </a:r>
            <a:endParaRPr lang="en-US" sz="1000" b="1" u="sng" dirty="0">
              <a:effectLst/>
            </a:endParaRPr>
          </a:p>
          <a:p>
            <a:pPr indent="-228600" defTabSz="914400">
              <a:lnSpc>
                <a:spcPct val="90000"/>
              </a:lnSpc>
              <a:spcAft>
                <a:spcPts val="600"/>
              </a:spcAft>
              <a:buFont typeface="Arial" panose="020B0604020202020204" pitchFamily="34" charset="0"/>
              <a:buChar char="•"/>
            </a:pPr>
            <a:endParaRPr lang="en-US" sz="1000" b="1" i="1" dirty="0">
              <a:effectLst/>
            </a:endParaRPr>
          </a:p>
          <a:p>
            <a:pPr defTabSz="914400">
              <a:lnSpc>
                <a:spcPct val="90000"/>
              </a:lnSpc>
              <a:spcAft>
                <a:spcPts val="600"/>
              </a:spcAft>
            </a:pPr>
            <a:r>
              <a:rPr lang="en-US" sz="1000" b="1" i="1" dirty="0"/>
              <a:t>Monday 4th to 29</a:t>
            </a:r>
            <a:r>
              <a:rPr lang="en-US" sz="1000" b="1" i="1" baseline="30000" dirty="0"/>
              <a:t>th</a:t>
            </a:r>
            <a:r>
              <a:rPr lang="en-US" sz="1000" b="1" i="1" dirty="0">
                <a:effectLst/>
              </a:rPr>
              <a:t> November</a:t>
            </a:r>
            <a:endParaRPr lang="en-US" sz="1000" dirty="0">
              <a:effectLst/>
            </a:endParaRPr>
          </a:p>
          <a:p>
            <a:pPr defTabSz="914400">
              <a:lnSpc>
                <a:spcPct val="90000"/>
              </a:lnSpc>
              <a:spcAft>
                <a:spcPts val="600"/>
              </a:spcAft>
            </a:pPr>
            <a:r>
              <a:rPr lang="en-US" sz="1000" i="1" dirty="0"/>
              <a:t>Parent Teacher Meetings</a:t>
            </a:r>
            <a:endParaRPr lang="en-US" sz="1000" i="1" dirty="0">
              <a:effectLst/>
            </a:endParaRPr>
          </a:p>
          <a:p>
            <a:pPr indent="-228600" defTabSz="914400">
              <a:lnSpc>
                <a:spcPct val="90000"/>
              </a:lnSpc>
              <a:spcAft>
                <a:spcPts val="600"/>
              </a:spcAft>
              <a:buFont typeface="Arial" panose="020B0604020202020204" pitchFamily="34" charset="0"/>
              <a:buChar char="•"/>
            </a:pPr>
            <a:endParaRPr lang="en-US" sz="1000" dirty="0">
              <a:effectLst/>
            </a:endParaRPr>
          </a:p>
          <a:p>
            <a:pPr defTabSz="914400">
              <a:lnSpc>
                <a:spcPct val="90000"/>
              </a:lnSpc>
              <a:spcAft>
                <a:spcPts val="600"/>
              </a:spcAft>
            </a:pPr>
            <a:r>
              <a:rPr lang="en-US" sz="1000" b="1" i="1" dirty="0">
                <a:effectLst/>
              </a:rPr>
              <a:t>Monday </a:t>
            </a:r>
            <a:r>
              <a:rPr lang="en-US" sz="1000" b="1" i="1" dirty="0"/>
              <a:t>11th - 15th</a:t>
            </a:r>
            <a:r>
              <a:rPr lang="en-US" sz="1000" b="1" i="1" dirty="0">
                <a:effectLst/>
              </a:rPr>
              <a:t> November</a:t>
            </a:r>
            <a:endParaRPr lang="en-US" sz="1000" dirty="0">
              <a:effectLst/>
            </a:endParaRPr>
          </a:p>
          <a:p>
            <a:pPr defTabSz="914400">
              <a:lnSpc>
                <a:spcPct val="90000"/>
              </a:lnSpc>
              <a:spcAft>
                <a:spcPts val="600"/>
              </a:spcAft>
            </a:pPr>
            <a:r>
              <a:rPr lang="en-US" sz="1000" i="1" dirty="0">
                <a:effectLst/>
              </a:rPr>
              <a:t>Anti-Bullying Week</a:t>
            </a:r>
            <a:endParaRPr lang="en-US" sz="1000" dirty="0">
              <a:effectLst/>
            </a:endParaRPr>
          </a:p>
          <a:p>
            <a:pPr defTabSz="914400">
              <a:lnSpc>
                <a:spcPct val="90000"/>
              </a:lnSpc>
              <a:spcAft>
                <a:spcPts val="600"/>
              </a:spcAft>
            </a:pPr>
            <a:endParaRPr lang="en-US" sz="1000" dirty="0">
              <a:effectLst/>
            </a:endParaRPr>
          </a:p>
          <a:p>
            <a:pPr defTabSz="914400">
              <a:lnSpc>
                <a:spcPct val="90000"/>
              </a:lnSpc>
              <a:spcAft>
                <a:spcPts val="600"/>
              </a:spcAft>
            </a:pPr>
            <a:r>
              <a:rPr lang="en-US" sz="1000" b="1" i="1" dirty="0"/>
              <a:t>Sunday 17th to 23rd</a:t>
            </a:r>
            <a:r>
              <a:rPr lang="en-US" sz="1000" b="1" i="1" dirty="0">
                <a:effectLst/>
              </a:rPr>
              <a:t> November</a:t>
            </a:r>
            <a:endParaRPr lang="en-US" sz="1000" dirty="0">
              <a:effectLst/>
            </a:endParaRPr>
          </a:p>
          <a:p>
            <a:pPr defTabSz="914400">
              <a:lnSpc>
                <a:spcPct val="90000"/>
              </a:lnSpc>
              <a:spcAft>
                <a:spcPts val="600"/>
              </a:spcAft>
            </a:pPr>
            <a:r>
              <a:rPr lang="en-US" sz="1000" i="1" dirty="0">
                <a:effectLst/>
              </a:rPr>
              <a:t>Road Safety Week</a:t>
            </a:r>
            <a:endParaRPr lang="en-US" sz="1000" dirty="0">
              <a:effectLst/>
            </a:endParaRPr>
          </a:p>
          <a:p>
            <a:pPr indent="-228600" defTabSz="914400">
              <a:lnSpc>
                <a:spcPct val="90000"/>
              </a:lnSpc>
              <a:spcAft>
                <a:spcPts val="600"/>
              </a:spcAft>
              <a:buFont typeface="Arial" panose="020B0604020202020204" pitchFamily="34" charset="0"/>
              <a:buChar char="•"/>
            </a:pPr>
            <a:endParaRPr lang="en-US" sz="1000" i="1" dirty="0"/>
          </a:p>
          <a:p>
            <a:pPr defTabSz="914400">
              <a:lnSpc>
                <a:spcPct val="90000"/>
              </a:lnSpc>
              <a:spcAft>
                <a:spcPts val="600"/>
              </a:spcAft>
            </a:pPr>
            <a:r>
              <a:rPr lang="en-US" sz="1000" b="1" i="1" dirty="0"/>
              <a:t>Tuesday 19th November </a:t>
            </a:r>
          </a:p>
          <a:p>
            <a:pPr defTabSz="914400">
              <a:lnSpc>
                <a:spcPct val="90000"/>
              </a:lnSpc>
              <a:spcAft>
                <a:spcPts val="600"/>
              </a:spcAft>
            </a:pPr>
            <a:r>
              <a:rPr lang="en-US" sz="1000" i="1" dirty="0"/>
              <a:t>Flu Vaccinations </a:t>
            </a:r>
            <a:r>
              <a:rPr lang="en-US" sz="1000" i="1" dirty="0" err="1"/>
              <a:t>Programme</a:t>
            </a:r>
            <a:endParaRPr lang="en-US" sz="1000" i="1" dirty="0"/>
          </a:p>
          <a:p>
            <a:pPr indent="-228600" defTabSz="914400">
              <a:lnSpc>
                <a:spcPct val="90000"/>
              </a:lnSpc>
              <a:spcAft>
                <a:spcPts val="600"/>
              </a:spcAft>
              <a:buFont typeface="Arial" panose="020B0604020202020204" pitchFamily="34" charset="0"/>
              <a:buChar char="•"/>
            </a:pPr>
            <a:endParaRPr lang="en-US" sz="1000" b="1" i="1" dirty="0"/>
          </a:p>
          <a:p>
            <a:pPr defTabSz="914400">
              <a:lnSpc>
                <a:spcPct val="90000"/>
              </a:lnSpc>
              <a:spcAft>
                <a:spcPts val="600"/>
              </a:spcAft>
            </a:pPr>
            <a:r>
              <a:rPr lang="en-US" sz="1000" b="1" i="1" dirty="0"/>
              <a:t>Wednesday 20th November</a:t>
            </a:r>
          </a:p>
          <a:p>
            <a:pPr defTabSz="914400">
              <a:lnSpc>
                <a:spcPct val="90000"/>
              </a:lnSpc>
              <a:spcAft>
                <a:spcPts val="600"/>
              </a:spcAft>
            </a:pPr>
            <a:r>
              <a:rPr lang="en-US" sz="1000" i="1" dirty="0">
                <a:effectLst/>
              </a:rPr>
              <a:t>Worlds Children's Day</a:t>
            </a:r>
          </a:p>
          <a:p>
            <a:pPr defTabSz="914400">
              <a:lnSpc>
                <a:spcPct val="90000"/>
              </a:lnSpc>
              <a:spcAft>
                <a:spcPts val="600"/>
              </a:spcAft>
            </a:pPr>
            <a:endParaRPr lang="en-US" sz="1000" b="1" i="1" dirty="0">
              <a:effectLst/>
            </a:endParaRPr>
          </a:p>
          <a:p>
            <a:pPr defTabSz="914400">
              <a:lnSpc>
                <a:spcPct val="90000"/>
              </a:lnSpc>
              <a:spcAft>
                <a:spcPts val="600"/>
              </a:spcAft>
            </a:pPr>
            <a:r>
              <a:rPr lang="en-US" sz="1000" b="1" i="1" dirty="0"/>
              <a:t>Wednesday 04th December </a:t>
            </a:r>
            <a:endParaRPr lang="en-US" sz="1000" b="1" dirty="0"/>
          </a:p>
          <a:p>
            <a:pPr defTabSz="914400">
              <a:lnSpc>
                <a:spcPct val="90000"/>
              </a:lnSpc>
              <a:spcAft>
                <a:spcPts val="600"/>
              </a:spcAft>
            </a:pPr>
            <a:r>
              <a:rPr lang="en-US" sz="1000" i="1" dirty="0"/>
              <a:t>Choir Singing – RGU for Chest Heart Stroke NI Fundraiser</a:t>
            </a:r>
          </a:p>
          <a:p>
            <a:pPr indent="-228600" defTabSz="914400">
              <a:lnSpc>
                <a:spcPct val="90000"/>
              </a:lnSpc>
              <a:spcAft>
                <a:spcPts val="600"/>
              </a:spcAft>
              <a:buFont typeface="Arial" panose="020B0604020202020204" pitchFamily="34" charset="0"/>
              <a:buChar char="•"/>
            </a:pPr>
            <a:endParaRPr lang="en-US" sz="1000" i="1" dirty="0"/>
          </a:p>
          <a:p>
            <a:pPr defTabSz="914400">
              <a:lnSpc>
                <a:spcPct val="90000"/>
              </a:lnSpc>
              <a:spcAft>
                <a:spcPts val="600"/>
              </a:spcAft>
            </a:pPr>
            <a:r>
              <a:rPr lang="en-US" sz="1000" b="1" i="1" dirty="0"/>
              <a:t>Thursday 5</a:t>
            </a:r>
            <a:r>
              <a:rPr lang="en-US" sz="1000" b="1" i="1" baseline="30000" dirty="0"/>
              <a:t>th</a:t>
            </a:r>
            <a:r>
              <a:rPr lang="en-US" sz="1000" b="1" i="1" dirty="0"/>
              <a:t> December </a:t>
            </a:r>
            <a:endParaRPr lang="en-US" sz="1000" dirty="0"/>
          </a:p>
          <a:p>
            <a:pPr defTabSz="914400">
              <a:lnSpc>
                <a:spcPct val="90000"/>
              </a:lnSpc>
              <a:spcAft>
                <a:spcPts val="600"/>
              </a:spcAft>
            </a:pPr>
            <a:r>
              <a:rPr lang="en-US" sz="1000" i="1" dirty="0"/>
              <a:t>Open Evening</a:t>
            </a:r>
            <a:endParaRPr lang="en-US" sz="1000" dirty="0"/>
          </a:p>
          <a:p>
            <a:pPr defTabSz="914400">
              <a:lnSpc>
                <a:spcPct val="90000"/>
              </a:lnSpc>
              <a:spcAft>
                <a:spcPts val="600"/>
              </a:spcAft>
            </a:pPr>
            <a:r>
              <a:rPr lang="en-US" sz="1000" i="1" dirty="0"/>
              <a:t>Flu Vaccinations </a:t>
            </a:r>
            <a:r>
              <a:rPr lang="en-US" sz="1000" i="1" dirty="0" err="1"/>
              <a:t>Programme</a:t>
            </a:r>
            <a:endParaRPr lang="en-US" sz="1000" i="1" dirty="0"/>
          </a:p>
          <a:p>
            <a:pPr indent="-228600" defTabSz="914400">
              <a:lnSpc>
                <a:spcPct val="90000"/>
              </a:lnSpc>
              <a:spcAft>
                <a:spcPts val="600"/>
              </a:spcAft>
              <a:buFont typeface="Arial" panose="020B0604020202020204" pitchFamily="34" charset="0"/>
              <a:buChar char="•"/>
            </a:pPr>
            <a:endParaRPr lang="en-US" sz="1000" dirty="0"/>
          </a:p>
          <a:p>
            <a:pPr defTabSz="914400">
              <a:lnSpc>
                <a:spcPct val="90000"/>
              </a:lnSpc>
              <a:spcAft>
                <a:spcPts val="600"/>
              </a:spcAft>
            </a:pPr>
            <a:r>
              <a:rPr lang="en-US" sz="1000" b="1" i="1" dirty="0"/>
              <a:t>Friday 6</a:t>
            </a:r>
            <a:r>
              <a:rPr lang="en-US" sz="1000" b="1" i="1" baseline="30000" dirty="0"/>
              <a:t>th</a:t>
            </a:r>
            <a:r>
              <a:rPr lang="en-US" sz="1000" b="1" i="1" dirty="0"/>
              <a:t> December</a:t>
            </a:r>
            <a:endParaRPr lang="en-US" sz="1000" dirty="0"/>
          </a:p>
          <a:p>
            <a:pPr defTabSz="914400">
              <a:lnSpc>
                <a:spcPct val="90000"/>
              </a:lnSpc>
              <a:spcAft>
                <a:spcPts val="600"/>
              </a:spcAft>
            </a:pPr>
            <a:r>
              <a:rPr lang="en-US" sz="1000" i="1" dirty="0"/>
              <a:t>Daily Mile Santa Run </a:t>
            </a:r>
          </a:p>
          <a:p>
            <a:pPr indent="-228600" defTabSz="914400">
              <a:lnSpc>
                <a:spcPct val="90000"/>
              </a:lnSpc>
              <a:spcAft>
                <a:spcPts val="600"/>
              </a:spcAft>
              <a:buFont typeface="Arial" panose="020B0604020202020204" pitchFamily="34" charset="0"/>
              <a:buChar char="•"/>
            </a:pPr>
            <a:endParaRPr lang="en-US" sz="1000" i="1" dirty="0"/>
          </a:p>
          <a:p>
            <a:pPr defTabSz="914400">
              <a:lnSpc>
                <a:spcPct val="90000"/>
              </a:lnSpc>
              <a:spcAft>
                <a:spcPts val="600"/>
              </a:spcAft>
            </a:pPr>
            <a:endParaRPr lang="en-US" sz="1000" b="1" i="1" dirty="0"/>
          </a:p>
          <a:p>
            <a:pPr defTabSz="914400">
              <a:lnSpc>
                <a:spcPct val="90000"/>
              </a:lnSpc>
              <a:spcAft>
                <a:spcPts val="600"/>
              </a:spcAft>
            </a:pPr>
            <a:r>
              <a:rPr lang="en-US" sz="1000" b="1" i="1" dirty="0"/>
              <a:t>Wednesday 11</a:t>
            </a:r>
            <a:r>
              <a:rPr lang="en-US" sz="1000" b="1" i="1" baseline="30000" dirty="0"/>
              <a:t>th </a:t>
            </a:r>
            <a:r>
              <a:rPr lang="en-US" sz="1000" b="1" i="1" dirty="0"/>
              <a:t>December</a:t>
            </a:r>
            <a:endParaRPr lang="en-US" sz="1000" dirty="0"/>
          </a:p>
          <a:p>
            <a:pPr defTabSz="914400">
              <a:lnSpc>
                <a:spcPct val="90000"/>
              </a:lnSpc>
              <a:spcAft>
                <a:spcPts val="600"/>
              </a:spcAft>
            </a:pPr>
            <a:r>
              <a:rPr lang="en-US" sz="1000" i="1" dirty="0"/>
              <a:t>Christmas Shows</a:t>
            </a:r>
            <a:endParaRPr lang="en-US" sz="1000" dirty="0"/>
          </a:p>
          <a:p>
            <a:pPr defTabSz="914400">
              <a:lnSpc>
                <a:spcPct val="90000"/>
              </a:lnSpc>
              <a:spcAft>
                <a:spcPts val="600"/>
              </a:spcAft>
            </a:pPr>
            <a:r>
              <a:rPr lang="en-US" sz="1000" dirty="0"/>
              <a:t>P7 Titanic Trip </a:t>
            </a:r>
          </a:p>
          <a:p>
            <a:pPr indent="-228600" defTabSz="914400">
              <a:lnSpc>
                <a:spcPct val="90000"/>
              </a:lnSpc>
              <a:spcAft>
                <a:spcPts val="600"/>
              </a:spcAft>
              <a:buFont typeface="Arial" panose="020B0604020202020204" pitchFamily="34" charset="0"/>
              <a:buChar char="•"/>
            </a:pPr>
            <a:endParaRPr lang="en-US" sz="1000" dirty="0"/>
          </a:p>
          <a:p>
            <a:pPr defTabSz="914400">
              <a:lnSpc>
                <a:spcPct val="90000"/>
              </a:lnSpc>
              <a:spcAft>
                <a:spcPts val="600"/>
              </a:spcAft>
            </a:pPr>
            <a:r>
              <a:rPr lang="en-US" sz="1000" b="1" i="1" dirty="0"/>
              <a:t>Thursday 12</a:t>
            </a:r>
            <a:r>
              <a:rPr lang="en-US" sz="1000" b="1" i="1" baseline="30000" dirty="0"/>
              <a:t>th</a:t>
            </a:r>
            <a:r>
              <a:rPr lang="en-US" sz="1000" b="1" i="1" dirty="0"/>
              <a:t> December</a:t>
            </a:r>
            <a:endParaRPr lang="en-US" sz="1000" dirty="0"/>
          </a:p>
          <a:p>
            <a:pPr defTabSz="914400">
              <a:lnSpc>
                <a:spcPct val="90000"/>
              </a:lnSpc>
              <a:spcAft>
                <a:spcPts val="600"/>
              </a:spcAft>
            </a:pPr>
            <a:r>
              <a:rPr lang="en-US" sz="1000" i="1" dirty="0"/>
              <a:t>Christmas Dinners</a:t>
            </a:r>
            <a:endParaRPr lang="en-US" sz="1000" dirty="0"/>
          </a:p>
          <a:p>
            <a:pPr defTabSz="914400">
              <a:lnSpc>
                <a:spcPct val="90000"/>
              </a:lnSpc>
              <a:spcAft>
                <a:spcPts val="600"/>
              </a:spcAft>
            </a:pPr>
            <a:r>
              <a:rPr lang="en-US" sz="1000" i="1" dirty="0"/>
              <a:t>Christmas Jumper Day</a:t>
            </a:r>
            <a:endParaRPr lang="en-US" sz="1000" dirty="0"/>
          </a:p>
          <a:p>
            <a:pPr defTabSz="914400">
              <a:lnSpc>
                <a:spcPct val="90000"/>
              </a:lnSpc>
              <a:spcAft>
                <a:spcPts val="600"/>
              </a:spcAft>
            </a:pPr>
            <a:r>
              <a:rPr lang="en-US" sz="1000" dirty="0"/>
              <a:t>Pantomime Trip P1</a:t>
            </a:r>
          </a:p>
          <a:p>
            <a:pPr defTabSz="914400">
              <a:lnSpc>
                <a:spcPct val="90000"/>
              </a:lnSpc>
              <a:spcAft>
                <a:spcPts val="600"/>
              </a:spcAft>
            </a:pPr>
            <a:r>
              <a:rPr lang="en-US" sz="1000" dirty="0"/>
              <a:t>LSC2, P3 &amp; P4 Carol Singing (Main Yard)</a:t>
            </a:r>
          </a:p>
          <a:p>
            <a:pPr indent="-228600" defTabSz="914400">
              <a:lnSpc>
                <a:spcPct val="90000"/>
              </a:lnSpc>
              <a:spcAft>
                <a:spcPts val="600"/>
              </a:spcAft>
              <a:buFont typeface="Arial" panose="020B0604020202020204" pitchFamily="34" charset="0"/>
              <a:buChar char="•"/>
            </a:pPr>
            <a:endParaRPr lang="en-US" sz="1000" dirty="0"/>
          </a:p>
          <a:p>
            <a:pPr defTabSz="914400">
              <a:lnSpc>
                <a:spcPct val="90000"/>
              </a:lnSpc>
              <a:spcAft>
                <a:spcPts val="600"/>
              </a:spcAft>
            </a:pPr>
            <a:r>
              <a:rPr lang="en-US" sz="1000" b="1" i="1" dirty="0"/>
              <a:t>Friday 13</a:t>
            </a:r>
            <a:r>
              <a:rPr lang="en-US" sz="1000" b="1" i="1" baseline="30000" dirty="0"/>
              <a:t>th</a:t>
            </a:r>
            <a:r>
              <a:rPr lang="en-US" sz="1000" b="1" i="1" dirty="0"/>
              <a:t> December </a:t>
            </a:r>
            <a:endParaRPr lang="en-US" sz="1000" dirty="0"/>
          </a:p>
          <a:p>
            <a:pPr defTabSz="914400">
              <a:lnSpc>
                <a:spcPct val="90000"/>
              </a:lnSpc>
              <a:spcAft>
                <a:spcPts val="600"/>
              </a:spcAft>
            </a:pPr>
            <a:r>
              <a:rPr lang="en-US" sz="1000" i="1" dirty="0"/>
              <a:t>LSC1 &amp; </a:t>
            </a:r>
            <a:r>
              <a:rPr lang="en-US" sz="1000" i="1" dirty="0" err="1"/>
              <a:t>SPiMS</a:t>
            </a:r>
            <a:r>
              <a:rPr lang="en-US" sz="1000" i="1" dirty="0"/>
              <a:t> Christmas Production</a:t>
            </a:r>
          </a:p>
          <a:p>
            <a:pPr indent="-228600" defTabSz="914400">
              <a:lnSpc>
                <a:spcPct val="90000"/>
              </a:lnSpc>
              <a:spcAft>
                <a:spcPts val="600"/>
              </a:spcAft>
              <a:buFont typeface="Arial" panose="020B0604020202020204" pitchFamily="34" charset="0"/>
              <a:buChar char="•"/>
            </a:pPr>
            <a:endParaRPr lang="en-US" sz="1000" i="1" dirty="0"/>
          </a:p>
          <a:p>
            <a:pPr defTabSz="914400">
              <a:lnSpc>
                <a:spcPct val="90000"/>
              </a:lnSpc>
              <a:spcAft>
                <a:spcPts val="600"/>
              </a:spcAft>
            </a:pPr>
            <a:r>
              <a:rPr lang="en-US" sz="1000" b="1" i="1" dirty="0"/>
              <a:t>Monday 16th December </a:t>
            </a:r>
          </a:p>
          <a:p>
            <a:pPr defTabSz="914400">
              <a:lnSpc>
                <a:spcPct val="90000"/>
              </a:lnSpc>
              <a:spcAft>
                <a:spcPts val="600"/>
              </a:spcAft>
            </a:pPr>
            <a:r>
              <a:rPr lang="en-US" sz="1000" dirty="0"/>
              <a:t>P1 Nativity – St Colmcille's Church</a:t>
            </a:r>
          </a:p>
          <a:p>
            <a:pPr indent="-228600" defTabSz="914400">
              <a:lnSpc>
                <a:spcPct val="90000"/>
              </a:lnSpc>
              <a:spcAft>
                <a:spcPts val="600"/>
              </a:spcAft>
              <a:buFont typeface="Arial" panose="020B0604020202020204" pitchFamily="34" charset="0"/>
              <a:buChar char="•"/>
            </a:pPr>
            <a:endParaRPr lang="en-US" sz="1000" dirty="0"/>
          </a:p>
          <a:p>
            <a:pPr defTabSz="914400">
              <a:lnSpc>
                <a:spcPct val="90000"/>
              </a:lnSpc>
              <a:spcAft>
                <a:spcPts val="600"/>
              </a:spcAft>
            </a:pPr>
            <a:r>
              <a:rPr lang="en-US" sz="1000" dirty="0"/>
              <a:t>Tuesday 17th December </a:t>
            </a:r>
          </a:p>
          <a:p>
            <a:pPr defTabSz="914400">
              <a:lnSpc>
                <a:spcPct val="90000"/>
              </a:lnSpc>
              <a:spcAft>
                <a:spcPts val="600"/>
              </a:spcAft>
            </a:pPr>
            <a:r>
              <a:rPr lang="en-US" sz="1000" dirty="0"/>
              <a:t>Santa Visit to School, P6/7 Christmas Craft Workshop</a:t>
            </a:r>
          </a:p>
          <a:p>
            <a:pPr indent="-228600" defTabSz="914400">
              <a:lnSpc>
                <a:spcPct val="90000"/>
              </a:lnSpc>
              <a:spcAft>
                <a:spcPts val="600"/>
              </a:spcAft>
              <a:buFont typeface="Arial" panose="020B0604020202020204" pitchFamily="34" charset="0"/>
              <a:buChar char="•"/>
            </a:pPr>
            <a:endParaRPr lang="en-US" sz="1000" dirty="0"/>
          </a:p>
          <a:p>
            <a:pPr defTabSz="914400">
              <a:lnSpc>
                <a:spcPct val="90000"/>
              </a:lnSpc>
              <a:spcAft>
                <a:spcPts val="600"/>
              </a:spcAft>
            </a:pPr>
            <a:r>
              <a:rPr lang="en-US" sz="1000" b="1" i="1" dirty="0"/>
              <a:t>Wednesday 18th December</a:t>
            </a:r>
          </a:p>
          <a:p>
            <a:pPr defTabSz="914400">
              <a:lnSpc>
                <a:spcPct val="90000"/>
              </a:lnSpc>
              <a:spcAft>
                <a:spcPts val="600"/>
              </a:spcAft>
            </a:pPr>
            <a:r>
              <a:rPr lang="en-US" sz="1000" dirty="0"/>
              <a:t>Choir Singing - Downe Hospital </a:t>
            </a:r>
          </a:p>
          <a:p>
            <a:pPr indent="-228600" defTabSz="914400">
              <a:lnSpc>
                <a:spcPct val="90000"/>
              </a:lnSpc>
              <a:spcAft>
                <a:spcPts val="600"/>
              </a:spcAft>
              <a:buFont typeface="Arial" panose="020B0604020202020204" pitchFamily="34" charset="0"/>
              <a:buChar char="•"/>
            </a:pPr>
            <a:endParaRPr lang="en-US" sz="1000" dirty="0"/>
          </a:p>
          <a:p>
            <a:pPr defTabSz="914400">
              <a:lnSpc>
                <a:spcPct val="90000"/>
              </a:lnSpc>
              <a:spcAft>
                <a:spcPts val="600"/>
              </a:spcAft>
            </a:pPr>
            <a:r>
              <a:rPr lang="en-US" sz="1000" b="1" i="1" dirty="0"/>
              <a:t>Thursday 19</a:t>
            </a:r>
            <a:r>
              <a:rPr lang="en-US" sz="1000" b="1" i="1" baseline="30000" dirty="0"/>
              <a:t>th</a:t>
            </a:r>
            <a:r>
              <a:rPr lang="en-US" sz="1000" b="1" i="1" dirty="0"/>
              <a:t> December</a:t>
            </a:r>
            <a:endParaRPr lang="en-US" sz="1000" dirty="0"/>
          </a:p>
          <a:p>
            <a:pPr defTabSz="914400">
              <a:lnSpc>
                <a:spcPct val="90000"/>
              </a:lnSpc>
              <a:spcAft>
                <a:spcPts val="600"/>
              </a:spcAft>
            </a:pPr>
            <a:r>
              <a:rPr lang="en-US" sz="1000" i="1" dirty="0"/>
              <a:t>Choir Singing – Community Christmas Lunch (</a:t>
            </a:r>
            <a:r>
              <a:rPr lang="en-US" sz="1000" i="1" dirty="0" err="1"/>
              <a:t>Owenbeg</a:t>
            </a:r>
            <a:r>
              <a:rPr lang="en-US" sz="1000" i="1" dirty="0"/>
              <a:t> Bowling Club)</a:t>
            </a:r>
          </a:p>
          <a:p>
            <a:pPr indent="-228600" defTabSz="914400">
              <a:lnSpc>
                <a:spcPct val="90000"/>
              </a:lnSpc>
              <a:spcAft>
                <a:spcPts val="600"/>
              </a:spcAft>
              <a:buFont typeface="Arial" panose="020B0604020202020204" pitchFamily="34" charset="0"/>
              <a:buChar char="•"/>
            </a:pPr>
            <a:endParaRPr lang="en-US" sz="1000" b="1" i="1" dirty="0"/>
          </a:p>
          <a:p>
            <a:pPr defTabSz="914400">
              <a:lnSpc>
                <a:spcPct val="90000"/>
              </a:lnSpc>
              <a:spcAft>
                <a:spcPts val="600"/>
              </a:spcAft>
            </a:pPr>
            <a:r>
              <a:rPr lang="en-US" sz="1000" b="1" i="1" dirty="0"/>
              <a:t>Friday 20th December</a:t>
            </a:r>
          </a:p>
          <a:p>
            <a:pPr defTabSz="914400">
              <a:lnSpc>
                <a:spcPct val="90000"/>
              </a:lnSpc>
              <a:spcAft>
                <a:spcPts val="600"/>
              </a:spcAft>
            </a:pPr>
            <a:r>
              <a:rPr lang="en-US" sz="1000" dirty="0"/>
              <a:t>Christmas Film/Treat P2-7</a:t>
            </a:r>
          </a:p>
          <a:p>
            <a:pPr indent="-228600" defTabSz="914400">
              <a:lnSpc>
                <a:spcPct val="90000"/>
              </a:lnSpc>
              <a:spcAft>
                <a:spcPts val="600"/>
              </a:spcAft>
              <a:buFont typeface="Arial" panose="020B0604020202020204" pitchFamily="34" charset="0"/>
              <a:buChar char="•"/>
            </a:pPr>
            <a:endParaRPr lang="en-US" sz="600" i="1" dirty="0">
              <a:effectLst/>
            </a:endParaRPr>
          </a:p>
        </p:txBody>
      </p:sp>
    </p:spTree>
    <p:extLst>
      <p:ext uri="{BB962C8B-B14F-4D97-AF65-F5344CB8AC3E}">
        <p14:creationId xmlns:p14="http://schemas.microsoft.com/office/powerpoint/2010/main" val="373897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Key Dates 2024-2025</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B283645A-0937-C1F9-4400-B286B8FE5CF6}"/>
              </a:ext>
            </a:extLst>
          </p:cNvPr>
          <p:cNvSpPr txBox="1"/>
          <p:nvPr/>
        </p:nvSpPr>
        <p:spPr>
          <a:xfrm>
            <a:off x="838200" y="1825625"/>
            <a:ext cx="10515600" cy="4351338"/>
          </a:xfrm>
          <a:prstGeom prst="rect">
            <a:avLst/>
          </a:prstGeom>
        </p:spPr>
        <p:txBody>
          <a:bodyPr vert="horz" lIns="91440" tIns="45720" rIns="91440" bIns="45720" numCol="2" rtlCol="0">
            <a:normAutofit/>
          </a:bodyPr>
          <a:lstStyle/>
          <a:p>
            <a:pPr defTabSz="914400">
              <a:lnSpc>
                <a:spcPct val="90000"/>
              </a:lnSpc>
              <a:spcAft>
                <a:spcPts val="600"/>
              </a:spcAft>
            </a:pPr>
            <a:r>
              <a:rPr lang="en-US" sz="1500" b="1" u="sng" dirty="0">
                <a:effectLst/>
              </a:rPr>
              <a:t>January – February </a:t>
            </a:r>
            <a:r>
              <a:rPr lang="en-US" sz="1500" b="1" u="sng" dirty="0"/>
              <a:t>2025</a:t>
            </a:r>
            <a:endParaRPr lang="en-US" sz="1500" b="1" u="sng" dirty="0">
              <a:effectLst/>
            </a:endParaRPr>
          </a:p>
          <a:p>
            <a:pPr indent="-228600" defTabSz="914400">
              <a:lnSpc>
                <a:spcPct val="90000"/>
              </a:lnSpc>
              <a:spcAft>
                <a:spcPts val="600"/>
              </a:spcAft>
              <a:buFont typeface="Arial" panose="020B0604020202020204" pitchFamily="34" charset="0"/>
              <a:buChar char="•"/>
            </a:pPr>
            <a:endParaRPr lang="en-US" sz="1500" b="1" i="1" dirty="0">
              <a:effectLst/>
            </a:endParaRPr>
          </a:p>
          <a:p>
            <a:pPr defTabSz="914400">
              <a:lnSpc>
                <a:spcPct val="90000"/>
              </a:lnSpc>
              <a:spcAft>
                <a:spcPts val="600"/>
              </a:spcAft>
            </a:pPr>
            <a:r>
              <a:rPr lang="en-US" sz="1500" b="1" i="1" dirty="0"/>
              <a:t>Wednesday 8th</a:t>
            </a:r>
            <a:r>
              <a:rPr lang="en-US" sz="1500" b="1" i="1" dirty="0">
                <a:effectLst/>
              </a:rPr>
              <a:t> January</a:t>
            </a:r>
            <a:endParaRPr lang="en-US" sz="1500" dirty="0">
              <a:effectLst/>
            </a:endParaRPr>
          </a:p>
          <a:p>
            <a:pPr defTabSz="914400">
              <a:lnSpc>
                <a:spcPct val="90000"/>
              </a:lnSpc>
              <a:spcAft>
                <a:spcPts val="600"/>
              </a:spcAft>
            </a:pPr>
            <a:r>
              <a:rPr lang="en-US" sz="1500" i="1" dirty="0" err="1"/>
              <a:t>Lecale</a:t>
            </a:r>
            <a:r>
              <a:rPr lang="en-US" sz="1500" i="1" dirty="0"/>
              <a:t> Trinity Grammar P7 Workshop </a:t>
            </a:r>
            <a:endParaRPr lang="en-US" sz="1500" i="1" dirty="0">
              <a:effectLst/>
            </a:endParaRPr>
          </a:p>
          <a:p>
            <a:pPr indent="-228600" defTabSz="914400">
              <a:lnSpc>
                <a:spcPct val="90000"/>
              </a:lnSpc>
              <a:spcAft>
                <a:spcPts val="600"/>
              </a:spcAft>
              <a:buFont typeface="Arial" panose="020B0604020202020204" pitchFamily="34" charset="0"/>
              <a:buChar char="•"/>
            </a:pPr>
            <a:endParaRPr lang="en-US" sz="1500" dirty="0">
              <a:effectLst/>
            </a:endParaRPr>
          </a:p>
          <a:p>
            <a:pPr defTabSz="914400">
              <a:lnSpc>
                <a:spcPct val="90000"/>
              </a:lnSpc>
              <a:spcAft>
                <a:spcPts val="600"/>
              </a:spcAft>
            </a:pPr>
            <a:r>
              <a:rPr lang="en-US" sz="1500" b="1" i="1" dirty="0"/>
              <a:t>Thursday 09th January </a:t>
            </a:r>
            <a:endParaRPr lang="en-US" sz="1500" b="1" i="1" dirty="0">
              <a:effectLst/>
            </a:endParaRPr>
          </a:p>
          <a:p>
            <a:pPr defTabSz="914400">
              <a:lnSpc>
                <a:spcPct val="90000"/>
              </a:lnSpc>
              <a:spcAft>
                <a:spcPts val="600"/>
              </a:spcAft>
            </a:pPr>
            <a:r>
              <a:rPr lang="en-US" sz="1500" i="1" dirty="0"/>
              <a:t>Healthy Eating P6/7</a:t>
            </a:r>
            <a:endParaRPr lang="en-US" sz="1500" i="1" dirty="0">
              <a:effectLst/>
            </a:endParaRPr>
          </a:p>
          <a:p>
            <a:pPr defTabSz="914400">
              <a:lnSpc>
                <a:spcPct val="90000"/>
              </a:lnSpc>
              <a:spcAft>
                <a:spcPts val="600"/>
              </a:spcAft>
            </a:pPr>
            <a:r>
              <a:rPr lang="en-US" sz="1500" i="1" dirty="0"/>
              <a:t>Know the Dangers – Vaping/Smoking P7</a:t>
            </a:r>
          </a:p>
          <a:p>
            <a:pPr indent="-228600" defTabSz="914400">
              <a:lnSpc>
                <a:spcPct val="90000"/>
              </a:lnSpc>
              <a:spcAft>
                <a:spcPts val="600"/>
              </a:spcAft>
              <a:buFont typeface="Arial" panose="020B0604020202020204" pitchFamily="34" charset="0"/>
              <a:buChar char="•"/>
            </a:pPr>
            <a:endParaRPr lang="en-US" sz="1500" dirty="0"/>
          </a:p>
          <a:p>
            <a:pPr defTabSz="914400">
              <a:lnSpc>
                <a:spcPct val="90000"/>
              </a:lnSpc>
              <a:spcAft>
                <a:spcPts val="600"/>
              </a:spcAft>
            </a:pPr>
            <a:r>
              <a:rPr lang="en-US" sz="1500" b="1" dirty="0"/>
              <a:t>Monday 13th January </a:t>
            </a:r>
          </a:p>
          <a:p>
            <a:pPr defTabSz="914400">
              <a:lnSpc>
                <a:spcPct val="90000"/>
              </a:lnSpc>
              <a:spcAft>
                <a:spcPts val="600"/>
              </a:spcAft>
            </a:pPr>
            <a:r>
              <a:rPr lang="en-US" sz="1500" dirty="0"/>
              <a:t>Rights Week 2 Begins </a:t>
            </a:r>
          </a:p>
          <a:p>
            <a:pPr indent="-228600" defTabSz="914400">
              <a:lnSpc>
                <a:spcPct val="90000"/>
              </a:lnSpc>
              <a:spcAft>
                <a:spcPts val="600"/>
              </a:spcAft>
              <a:buFont typeface="Arial" panose="020B0604020202020204" pitchFamily="34" charset="0"/>
              <a:buChar char="•"/>
            </a:pPr>
            <a:endParaRPr lang="en-US" sz="1500" dirty="0"/>
          </a:p>
          <a:p>
            <a:pPr defTabSz="914400">
              <a:lnSpc>
                <a:spcPct val="90000"/>
              </a:lnSpc>
              <a:spcAft>
                <a:spcPts val="600"/>
              </a:spcAft>
            </a:pPr>
            <a:r>
              <a:rPr lang="en-US" sz="1500" b="1" dirty="0"/>
              <a:t>Tuesday 14th January </a:t>
            </a:r>
          </a:p>
          <a:p>
            <a:pPr defTabSz="914400">
              <a:lnSpc>
                <a:spcPct val="90000"/>
              </a:lnSpc>
              <a:spcAft>
                <a:spcPts val="600"/>
              </a:spcAft>
            </a:pPr>
            <a:r>
              <a:rPr lang="en-US" sz="1500" dirty="0"/>
              <a:t>Healthy Lifestyle Workshop P5 &amp;P6</a:t>
            </a:r>
          </a:p>
          <a:p>
            <a:pPr indent="-228600" defTabSz="914400">
              <a:lnSpc>
                <a:spcPct val="90000"/>
              </a:lnSpc>
              <a:spcAft>
                <a:spcPts val="600"/>
              </a:spcAft>
              <a:buFont typeface="Arial" panose="020B0604020202020204" pitchFamily="34" charset="0"/>
              <a:buChar char="•"/>
            </a:pPr>
            <a:endParaRPr lang="en-US" sz="1500" dirty="0"/>
          </a:p>
          <a:p>
            <a:pPr defTabSz="914400">
              <a:lnSpc>
                <a:spcPct val="90000"/>
              </a:lnSpc>
              <a:spcAft>
                <a:spcPts val="600"/>
              </a:spcAft>
            </a:pPr>
            <a:r>
              <a:rPr lang="en-US" sz="1500" b="1" i="1" dirty="0">
                <a:effectLst/>
              </a:rPr>
              <a:t>Thursday 18</a:t>
            </a:r>
            <a:r>
              <a:rPr lang="en-US" sz="1500" b="1" i="1" baseline="30000" dirty="0">
                <a:effectLst/>
              </a:rPr>
              <a:t>th</a:t>
            </a:r>
            <a:r>
              <a:rPr lang="en-US" sz="1500" b="1" i="1" dirty="0">
                <a:effectLst/>
              </a:rPr>
              <a:t> January </a:t>
            </a:r>
            <a:endParaRPr lang="en-US" sz="1500" dirty="0">
              <a:effectLst/>
            </a:endParaRPr>
          </a:p>
          <a:p>
            <a:pPr defTabSz="914400">
              <a:lnSpc>
                <a:spcPct val="90000"/>
              </a:lnSpc>
              <a:spcAft>
                <a:spcPts val="600"/>
              </a:spcAft>
            </a:pPr>
            <a:r>
              <a:rPr lang="en-US" sz="1500" i="1" dirty="0">
                <a:effectLst/>
              </a:rPr>
              <a:t>NI Chest, Heart &amp; Stroke Healthy Eating Workshop</a:t>
            </a:r>
            <a:endParaRPr lang="en-US" sz="1500" dirty="0">
              <a:effectLst/>
            </a:endParaRPr>
          </a:p>
          <a:p>
            <a:pPr indent="-228600" defTabSz="914400">
              <a:lnSpc>
                <a:spcPct val="90000"/>
              </a:lnSpc>
              <a:spcAft>
                <a:spcPts val="600"/>
              </a:spcAft>
              <a:buFont typeface="Arial" panose="020B0604020202020204" pitchFamily="34" charset="0"/>
              <a:buChar char="•"/>
            </a:pPr>
            <a:endParaRPr lang="en-US" sz="1500" b="1" i="1" dirty="0">
              <a:effectLst/>
            </a:endParaRPr>
          </a:p>
          <a:p>
            <a:pPr defTabSz="914400">
              <a:lnSpc>
                <a:spcPct val="90000"/>
              </a:lnSpc>
              <a:spcAft>
                <a:spcPts val="600"/>
              </a:spcAft>
            </a:pPr>
            <a:r>
              <a:rPr lang="en-US" sz="1500" b="1" i="1" dirty="0"/>
              <a:t>Monday 20th January </a:t>
            </a:r>
            <a:endParaRPr lang="en-US" sz="1500" dirty="0"/>
          </a:p>
          <a:p>
            <a:pPr defTabSz="914400">
              <a:lnSpc>
                <a:spcPct val="90000"/>
              </a:lnSpc>
              <a:spcAft>
                <a:spcPts val="600"/>
              </a:spcAft>
            </a:pPr>
            <a:r>
              <a:rPr lang="en-US" sz="1500" i="1" dirty="0"/>
              <a:t>Catholic Schools Week</a:t>
            </a:r>
            <a:endParaRPr lang="en-US" sz="1500" dirty="0"/>
          </a:p>
          <a:p>
            <a:pPr indent="-228600" defTabSz="914400">
              <a:lnSpc>
                <a:spcPct val="90000"/>
              </a:lnSpc>
              <a:spcAft>
                <a:spcPts val="600"/>
              </a:spcAft>
              <a:buFont typeface="Arial" panose="020B0604020202020204" pitchFamily="34" charset="0"/>
              <a:buChar char="•"/>
            </a:pPr>
            <a:endParaRPr lang="en-US" sz="1500" dirty="0"/>
          </a:p>
          <a:p>
            <a:pPr defTabSz="914400">
              <a:lnSpc>
                <a:spcPct val="90000"/>
              </a:lnSpc>
              <a:spcAft>
                <a:spcPts val="600"/>
              </a:spcAft>
            </a:pPr>
            <a:r>
              <a:rPr lang="en-US" sz="1500" dirty="0"/>
              <a:t>Wednesday 22nd January </a:t>
            </a:r>
          </a:p>
          <a:p>
            <a:pPr defTabSz="914400">
              <a:lnSpc>
                <a:spcPct val="90000"/>
              </a:lnSpc>
              <a:spcAft>
                <a:spcPts val="600"/>
              </a:spcAft>
            </a:pPr>
            <a:r>
              <a:rPr lang="en-US" sz="1500" dirty="0"/>
              <a:t>Grandparents Day Celebrations </a:t>
            </a:r>
          </a:p>
          <a:p>
            <a:pPr indent="-228600" defTabSz="914400">
              <a:lnSpc>
                <a:spcPct val="90000"/>
              </a:lnSpc>
              <a:spcAft>
                <a:spcPts val="600"/>
              </a:spcAft>
              <a:buFont typeface="Arial" panose="020B0604020202020204" pitchFamily="34" charset="0"/>
              <a:buChar char="•"/>
            </a:pPr>
            <a:endParaRPr lang="en-US" sz="1500" dirty="0"/>
          </a:p>
          <a:p>
            <a:pPr defTabSz="914400">
              <a:lnSpc>
                <a:spcPct val="90000"/>
              </a:lnSpc>
              <a:spcAft>
                <a:spcPts val="600"/>
              </a:spcAft>
            </a:pPr>
            <a:r>
              <a:rPr lang="en-US" sz="1500" b="1" i="1" dirty="0"/>
              <a:t>Thursday 23rd January </a:t>
            </a:r>
            <a:endParaRPr lang="en-US" sz="1500" dirty="0"/>
          </a:p>
          <a:p>
            <a:pPr defTabSz="914400">
              <a:lnSpc>
                <a:spcPct val="90000"/>
              </a:lnSpc>
              <a:spcAft>
                <a:spcPts val="600"/>
              </a:spcAft>
            </a:pPr>
            <a:r>
              <a:rPr lang="en-US" sz="1500" i="1" dirty="0"/>
              <a:t>Screen Time &amp; Sleep P6/7</a:t>
            </a:r>
          </a:p>
          <a:p>
            <a:pPr lvl="0" indent="-228600" defTabSz="914400">
              <a:lnSpc>
                <a:spcPct val="90000"/>
              </a:lnSpc>
              <a:spcAft>
                <a:spcPts val="600"/>
              </a:spcAft>
              <a:buFont typeface="Arial" panose="020B0604020202020204" pitchFamily="34" charset="0"/>
              <a:buChar char="•"/>
              <a:defRPr/>
            </a:pPr>
            <a:endParaRPr lang="en-US" sz="1500" dirty="0"/>
          </a:p>
          <a:p>
            <a:pPr defTabSz="914400">
              <a:lnSpc>
                <a:spcPct val="90000"/>
              </a:lnSpc>
              <a:spcAft>
                <a:spcPts val="600"/>
              </a:spcAft>
              <a:defRPr/>
            </a:pPr>
            <a:r>
              <a:rPr lang="en-US" sz="1500" b="1" i="1" dirty="0"/>
              <a:t>Thursday 27th February </a:t>
            </a:r>
          </a:p>
          <a:p>
            <a:pPr defTabSz="914400">
              <a:lnSpc>
                <a:spcPct val="90000"/>
              </a:lnSpc>
              <a:spcAft>
                <a:spcPts val="600"/>
              </a:spcAft>
              <a:defRPr/>
            </a:pPr>
            <a:r>
              <a:rPr lang="en-US" sz="1500" i="1" dirty="0"/>
              <a:t>PTFA Charity Bingo </a:t>
            </a:r>
          </a:p>
          <a:p>
            <a:pPr indent="-228600" defTabSz="914400">
              <a:lnSpc>
                <a:spcPct val="90000"/>
              </a:lnSpc>
              <a:spcAft>
                <a:spcPts val="600"/>
              </a:spcAft>
              <a:buFont typeface="Arial" panose="020B0604020202020204" pitchFamily="34" charset="0"/>
              <a:buChar char="•"/>
            </a:pPr>
            <a:endParaRPr lang="en-US" sz="1500" i="1" dirty="0"/>
          </a:p>
        </p:txBody>
      </p:sp>
    </p:spTree>
    <p:extLst>
      <p:ext uri="{BB962C8B-B14F-4D97-AF65-F5344CB8AC3E}">
        <p14:creationId xmlns:p14="http://schemas.microsoft.com/office/powerpoint/2010/main" val="90194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Key Dates 2024-2025</a:t>
            </a: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B283645A-0937-C1F9-4400-B286B8FE5CF6}"/>
              </a:ext>
            </a:extLst>
          </p:cNvPr>
          <p:cNvSpPr txBox="1"/>
          <p:nvPr/>
        </p:nvSpPr>
        <p:spPr>
          <a:xfrm>
            <a:off x="838200" y="1825625"/>
            <a:ext cx="10515600" cy="4351338"/>
          </a:xfrm>
          <a:prstGeom prst="rect">
            <a:avLst/>
          </a:prstGeom>
        </p:spPr>
        <p:txBody>
          <a:bodyPr vert="horz" lIns="91440" tIns="45720" rIns="91440" bIns="45720" numCol="2" rtlCol="0">
            <a:normAutofit/>
          </a:bodyPr>
          <a:lstStyle/>
          <a:p>
            <a:pPr defTabSz="914400">
              <a:lnSpc>
                <a:spcPct val="90000"/>
              </a:lnSpc>
              <a:spcAft>
                <a:spcPts val="600"/>
              </a:spcAft>
            </a:pPr>
            <a:r>
              <a:rPr lang="en-US" sz="1300" b="1" u="sng" dirty="0"/>
              <a:t>M</a:t>
            </a:r>
            <a:r>
              <a:rPr lang="en-US" sz="1300" b="1" u="sng" dirty="0">
                <a:effectLst/>
              </a:rPr>
              <a:t>arch – </a:t>
            </a:r>
            <a:r>
              <a:rPr lang="en-US" sz="1300" b="1" u="sng" dirty="0"/>
              <a:t>April</a:t>
            </a:r>
            <a:r>
              <a:rPr lang="en-US" sz="1300" b="1" u="sng" dirty="0">
                <a:effectLst/>
              </a:rPr>
              <a:t> </a:t>
            </a:r>
            <a:r>
              <a:rPr lang="en-US" sz="1300" b="1" u="sng" dirty="0"/>
              <a:t>2025</a:t>
            </a:r>
            <a:endParaRPr lang="en-US" sz="1300" u="sng" dirty="0">
              <a:effectLst/>
            </a:endParaRPr>
          </a:p>
          <a:p>
            <a:pPr indent="-228600" defTabSz="914400">
              <a:lnSpc>
                <a:spcPct val="90000"/>
              </a:lnSpc>
              <a:spcAft>
                <a:spcPts val="600"/>
              </a:spcAft>
              <a:buFont typeface="Arial" panose="020B0604020202020204" pitchFamily="34" charset="0"/>
              <a:buChar char="•"/>
            </a:pPr>
            <a:endParaRPr lang="en-US" sz="1300" b="1" i="1" dirty="0">
              <a:effectLst/>
            </a:endParaRPr>
          </a:p>
          <a:p>
            <a:pPr defTabSz="914400">
              <a:lnSpc>
                <a:spcPct val="90000"/>
              </a:lnSpc>
              <a:spcAft>
                <a:spcPts val="600"/>
              </a:spcAft>
            </a:pPr>
            <a:r>
              <a:rPr lang="en-US" sz="1300" b="1" i="1" dirty="0"/>
              <a:t>Monday 03rd – Friday 14th March</a:t>
            </a:r>
            <a:endParaRPr lang="en-US" sz="1300" dirty="0">
              <a:effectLst/>
            </a:endParaRPr>
          </a:p>
          <a:p>
            <a:pPr defTabSz="914400">
              <a:lnSpc>
                <a:spcPct val="90000"/>
              </a:lnSpc>
              <a:spcAft>
                <a:spcPts val="600"/>
              </a:spcAft>
            </a:pPr>
            <a:r>
              <a:rPr lang="en-US" sz="1300" i="1" dirty="0"/>
              <a:t>Fairtrade Fortnight</a:t>
            </a:r>
            <a:endParaRPr lang="en-US" sz="1300" i="1" dirty="0">
              <a:effectLst/>
            </a:endParaRPr>
          </a:p>
          <a:p>
            <a:pPr indent="-228600" defTabSz="914400">
              <a:lnSpc>
                <a:spcPct val="90000"/>
              </a:lnSpc>
              <a:spcAft>
                <a:spcPts val="600"/>
              </a:spcAft>
              <a:buFont typeface="Arial" panose="020B0604020202020204" pitchFamily="34" charset="0"/>
              <a:buChar char="•"/>
            </a:pPr>
            <a:endParaRPr lang="en-US" sz="1300" dirty="0">
              <a:effectLst/>
            </a:endParaRPr>
          </a:p>
          <a:p>
            <a:pPr defTabSz="914400">
              <a:lnSpc>
                <a:spcPct val="90000"/>
              </a:lnSpc>
              <a:spcAft>
                <a:spcPts val="600"/>
              </a:spcAft>
            </a:pPr>
            <a:r>
              <a:rPr lang="en-US" sz="1300" b="1" i="1" dirty="0"/>
              <a:t>Monday 03rd March </a:t>
            </a:r>
          </a:p>
          <a:p>
            <a:pPr defTabSz="914400">
              <a:lnSpc>
                <a:spcPct val="90000"/>
              </a:lnSpc>
              <a:spcAft>
                <a:spcPts val="600"/>
              </a:spcAft>
            </a:pPr>
            <a:r>
              <a:rPr lang="en-US" sz="1300" dirty="0"/>
              <a:t>Young Enterprise Workshop</a:t>
            </a:r>
          </a:p>
          <a:p>
            <a:pPr indent="-228600" defTabSz="914400">
              <a:lnSpc>
                <a:spcPct val="90000"/>
              </a:lnSpc>
              <a:spcAft>
                <a:spcPts val="600"/>
              </a:spcAft>
              <a:buFont typeface="Arial" panose="020B0604020202020204" pitchFamily="34" charset="0"/>
              <a:buChar char="•"/>
            </a:pPr>
            <a:endParaRPr lang="en-US" sz="1300" dirty="0"/>
          </a:p>
          <a:p>
            <a:pPr defTabSz="914400">
              <a:lnSpc>
                <a:spcPct val="90000"/>
              </a:lnSpc>
              <a:spcAft>
                <a:spcPts val="600"/>
              </a:spcAft>
            </a:pPr>
            <a:r>
              <a:rPr lang="en-US" sz="1300" b="1" i="1" dirty="0"/>
              <a:t>Thursday 06th March</a:t>
            </a:r>
            <a:endParaRPr lang="en-US" sz="1300" dirty="0">
              <a:effectLst/>
            </a:endParaRPr>
          </a:p>
          <a:p>
            <a:pPr defTabSz="914400">
              <a:lnSpc>
                <a:spcPct val="90000"/>
              </a:lnSpc>
              <a:spcAft>
                <a:spcPts val="600"/>
              </a:spcAft>
            </a:pPr>
            <a:r>
              <a:rPr lang="en-US" sz="1300" i="1" dirty="0"/>
              <a:t>World Book Day </a:t>
            </a:r>
            <a:endParaRPr lang="en-US" sz="1300" i="1" dirty="0">
              <a:effectLst/>
            </a:endParaRPr>
          </a:p>
          <a:p>
            <a:pPr indent="-228600" defTabSz="914400">
              <a:lnSpc>
                <a:spcPct val="90000"/>
              </a:lnSpc>
              <a:spcAft>
                <a:spcPts val="600"/>
              </a:spcAft>
              <a:buFont typeface="Arial" panose="020B0604020202020204" pitchFamily="34" charset="0"/>
              <a:buChar char="•"/>
            </a:pPr>
            <a:endParaRPr lang="en-US" sz="1300" dirty="0">
              <a:effectLst/>
            </a:endParaRPr>
          </a:p>
          <a:p>
            <a:pPr defTabSz="914400">
              <a:lnSpc>
                <a:spcPct val="90000"/>
              </a:lnSpc>
              <a:spcAft>
                <a:spcPts val="600"/>
              </a:spcAft>
            </a:pPr>
            <a:r>
              <a:rPr lang="en-US" sz="1300" b="1" i="1" dirty="0">
                <a:effectLst/>
              </a:rPr>
              <a:t>Monday </a:t>
            </a:r>
            <a:r>
              <a:rPr lang="en-US" sz="1300" b="1" i="1" dirty="0"/>
              <a:t>10</a:t>
            </a:r>
            <a:r>
              <a:rPr lang="en-US" sz="1300" b="1" i="1" baseline="30000" dirty="0"/>
              <a:t>th</a:t>
            </a:r>
            <a:r>
              <a:rPr lang="en-US" sz="1300" b="1" i="1" dirty="0"/>
              <a:t> - 14th March</a:t>
            </a:r>
            <a:r>
              <a:rPr lang="en-US" sz="1300" b="1" i="1" dirty="0">
                <a:effectLst/>
              </a:rPr>
              <a:t> </a:t>
            </a:r>
            <a:endParaRPr lang="en-US" sz="1300" dirty="0">
              <a:effectLst/>
            </a:endParaRPr>
          </a:p>
          <a:p>
            <a:pPr defTabSz="914400">
              <a:lnSpc>
                <a:spcPct val="90000"/>
              </a:lnSpc>
              <a:spcAft>
                <a:spcPts val="600"/>
              </a:spcAft>
            </a:pPr>
            <a:r>
              <a:rPr lang="en-US" sz="1300" i="1" dirty="0"/>
              <a:t>Science Week</a:t>
            </a:r>
            <a:endParaRPr lang="en-US" sz="1300" i="1" dirty="0">
              <a:effectLst/>
            </a:endParaRPr>
          </a:p>
          <a:p>
            <a:pPr indent="-228600" defTabSz="914400">
              <a:lnSpc>
                <a:spcPct val="90000"/>
              </a:lnSpc>
              <a:spcAft>
                <a:spcPts val="600"/>
              </a:spcAft>
              <a:buFont typeface="Arial" panose="020B0604020202020204" pitchFamily="34" charset="0"/>
              <a:buChar char="•"/>
            </a:pPr>
            <a:endParaRPr lang="en-US" sz="1300" dirty="0">
              <a:effectLst/>
            </a:endParaRPr>
          </a:p>
          <a:p>
            <a:pPr defTabSz="914400">
              <a:lnSpc>
                <a:spcPct val="90000"/>
              </a:lnSpc>
              <a:spcAft>
                <a:spcPts val="600"/>
              </a:spcAft>
            </a:pPr>
            <a:r>
              <a:rPr lang="en-US" sz="1300" b="1" i="1" dirty="0"/>
              <a:t>Tuesday 11th March </a:t>
            </a:r>
            <a:endParaRPr lang="en-US" sz="1300" b="1" i="1" dirty="0">
              <a:effectLst/>
            </a:endParaRPr>
          </a:p>
          <a:p>
            <a:pPr defTabSz="914400">
              <a:lnSpc>
                <a:spcPct val="90000"/>
              </a:lnSpc>
              <a:spcAft>
                <a:spcPts val="600"/>
              </a:spcAft>
            </a:pPr>
            <a:r>
              <a:rPr lang="en-US" sz="1300" dirty="0"/>
              <a:t>P5&amp;6 Workshop 'Tackling Anxiety'</a:t>
            </a:r>
          </a:p>
          <a:p>
            <a:pPr indent="-228600" defTabSz="914400">
              <a:lnSpc>
                <a:spcPct val="90000"/>
              </a:lnSpc>
              <a:spcAft>
                <a:spcPts val="600"/>
              </a:spcAft>
              <a:buFont typeface="Arial" panose="020B0604020202020204" pitchFamily="34" charset="0"/>
              <a:buChar char="•"/>
            </a:pPr>
            <a:endParaRPr lang="en-US" sz="1300" i="1" dirty="0"/>
          </a:p>
          <a:p>
            <a:pPr defTabSz="914400">
              <a:lnSpc>
                <a:spcPct val="90000"/>
              </a:lnSpc>
              <a:spcAft>
                <a:spcPts val="600"/>
              </a:spcAft>
            </a:pPr>
            <a:r>
              <a:rPr lang="en-US" sz="1300" b="1" i="1" dirty="0"/>
              <a:t>Thursday 13th March</a:t>
            </a:r>
            <a:r>
              <a:rPr lang="en-US" sz="1300" i="1" dirty="0"/>
              <a:t> </a:t>
            </a:r>
          </a:p>
          <a:p>
            <a:pPr defTabSz="914400">
              <a:lnSpc>
                <a:spcPct val="90000"/>
              </a:lnSpc>
              <a:spcAft>
                <a:spcPts val="600"/>
              </a:spcAft>
            </a:pPr>
            <a:r>
              <a:rPr lang="en-US" sz="1300" i="1" dirty="0"/>
              <a:t>P7 Science Shop</a:t>
            </a:r>
          </a:p>
          <a:p>
            <a:pPr indent="-228600" defTabSz="914400">
              <a:lnSpc>
                <a:spcPct val="90000"/>
              </a:lnSpc>
              <a:spcAft>
                <a:spcPts val="600"/>
              </a:spcAft>
              <a:buFont typeface="Arial" panose="020B0604020202020204" pitchFamily="34" charset="0"/>
              <a:buChar char="•"/>
            </a:pPr>
            <a:endParaRPr lang="en-US" sz="1300" i="1" dirty="0"/>
          </a:p>
          <a:p>
            <a:pPr defTabSz="914400">
              <a:lnSpc>
                <a:spcPct val="90000"/>
              </a:lnSpc>
              <a:spcAft>
                <a:spcPts val="600"/>
              </a:spcAft>
            </a:pPr>
            <a:r>
              <a:rPr lang="en-US" sz="1300" b="1" i="1" dirty="0"/>
              <a:t>Wednesday 2nd April</a:t>
            </a:r>
            <a:endParaRPr lang="en-US" sz="1300" dirty="0"/>
          </a:p>
          <a:p>
            <a:pPr defTabSz="914400">
              <a:lnSpc>
                <a:spcPct val="90000"/>
              </a:lnSpc>
              <a:spcAft>
                <a:spcPts val="600"/>
              </a:spcAft>
            </a:pPr>
            <a:r>
              <a:rPr lang="en-US" sz="1300" i="1" dirty="0"/>
              <a:t>Autism Appreciation Day</a:t>
            </a:r>
            <a:endParaRPr lang="en-US" sz="1300" dirty="0"/>
          </a:p>
          <a:p>
            <a:pPr indent="-228600" defTabSz="914400">
              <a:lnSpc>
                <a:spcPct val="90000"/>
              </a:lnSpc>
              <a:spcAft>
                <a:spcPts val="600"/>
              </a:spcAft>
              <a:buFont typeface="Arial" panose="020B0604020202020204" pitchFamily="34" charset="0"/>
              <a:buChar char="•"/>
            </a:pPr>
            <a:endParaRPr lang="en-US" sz="1300" i="1" dirty="0"/>
          </a:p>
          <a:p>
            <a:pPr defTabSz="914400">
              <a:lnSpc>
                <a:spcPct val="90000"/>
              </a:lnSpc>
              <a:spcAft>
                <a:spcPts val="600"/>
              </a:spcAft>
            </a:pPr>
            <a:r>
              <a:rPr lang="en-US" sz="1300" b="1" i="1" dirty="0"/>
              <a:t>Friday 04th April </a:t>
            </a:r>
            <a:endParaRPr lang="en-US" sz="1300" dirty="0"/>
          </a:p>
          <a:p>
            <a:pPr defTabSz="914400">
              <a:lnSpc>
                <a:spcPct val="90000"/>
              </a:lnSpc>
              <a:spcAft>
                <a:spcPts val="600"/>
              </a:spcAft>
            </a:pPr>
            <a:r>
              <a:rPr lang="en-US" sz="1300" dirty="0"/>
              <a:t>P6/7 Trip - Archaeological Dig</a:t>
            </a:r>
          </a:p>
          <a:p>
            <a:pPr defTabSz="914400">
              <a:lnSpc>
                <a:spcPct val="90000"/>
              </a:lnSpc>
              <a:spcAft>
                <a:spcPts val="600"/>
              </a:spcAft>
            </a:pPr>
            <a:r>
              <a:rPr lang="en-US" sz="1300" dirty="0" err="1"/>
              <a:t>Scoil</a:t>
            </a:r>
            <a:r>
              <a:rPr lang="en-US" sz="1300" dirty="0"/>
              <a:t> </a:t>
            </a:r>
            <a:r>
              <a:rPr lang="en-US" sz="1300" dirty="0" err="1"/>
              <a:t>Spreagtha</a:t>
            </a:r>
            <a:r>
              <a:rPr lang="en-US" sz="1300" dirty="0"/>
              <a:t> Support Visit</a:t>
            </a:r>
          </a:p>
          <a:p>
            <a:pPr indent="-228600" defTabSz="914400">
              <a:lnSpc>
                <a:spcPct val="90000"/>
              </a:lnSpc>
              <a:spcAft>
                <a:spcPts val="600"/>
              </a:spcAft>
              <a:buFont typeface="Arial" panose="020B0604020202020204" pitchFamily="34" charset="0"/>
              <a:buChar char="•"/>
            </a:pPr>
            <a:endParaRPr lang="en-US" sz="1300" dirty="0"/>
          </a:p>
          <a:p>
            <a:pPr defTabSz="914400">
              <a:lnSpc>
                <a:spcPct val="90000"/>
              </a:lnSpc>
              <a:spcAft>
                <a:spcPts val="600"/>
              </a:spcAft>
            </a:pPr>
            <a:r>
              <a:rPr lang="en-US" sz="1300" b="1" dirty="0"/>
              <a:t>Wednesday 07th April </a:t>
            </a:r>
          </a:p>
          <a:p>
            <a:pPr defTabSz="914400">
              <a:lnSpc>
                <a:spcPct val="90000"/>
              </a:lnSpc>
              <a:spcAft>
                <a:spcPts val="600"/>
              </a:spcAft>
            </a:pPr>
            <a:r>
              <a:rPr lang="en-US" sz="1300" dirty="0"/>
              <a:t>Declan Carville Author Visit P7</a:t>
            </a:r>
          </a:p>
          <a:p>
            <a:pPr indent="-228600" defTabSz="914400">
              <a:lnSpc>
                <a:spcPct val="90000"/>
              </a:lnSpc>
              <a:spcAft>
                <a:spcPts val="600"/>
              </a:spcAft>
              <a:buFont typeface="Arial" panose="020B0604020202020204" pitchFamily="34" charset="0"/>
              <a:buChar char="•"/>
            </a:pPr>
            <a:endParaRPr lang="en-US" sz="1300" dirty="0"/>
          </a:p>
          <a:p>
            <a:pPr defTabSz="914400">
              <a:lnSpc>
                <a:spcPct val="90000"/>
              </a:lnSpc>
              <a:spcAft>
                <a:spcPts val="600"/>
              </a:spcAft>
            </a:pPr>
            <a:r>
              <a:rPr lang="en-US" sz="1300" b="1" i="1" dirty="0"/>
              <a:t>Tuesday 8</a:t>
            </a:r>
            <a:r>
              <a:rPr lang="en-US" sz="1300" b="1" i="1" baseline="30000" dirty="0"/>
              <a:t>th</a:t>
            </a:r>
            <a:r>
              <a:rPr lang="en-US" sz="1300" b="1" i="1" dirty="0"/>
              <a:t> April</a:t>
            </a:r>
            <a:endParaRPr lang="en-US" sz="1300" dirty="0"/>
          </a:p>
          <a:p>
            <a:pPr defTabSz="914400">
              <a:lnSpc>
                <a:spcPct val="90000"/>
              </a:lnSpc>
              <a:spcAft>
                <a:spcPts val="600"/>
              </a:spcAft>
            </a:pPr>
            <a:r>
              <a:rPr lang="en-US" sz="1300" i="1" dirty="0"/>
              <a:t>P6 Bun Sale – Easter Charity </a:t>
            </a:r>
            <a:endParaRPr lang="en-US" sz="1300" dirty="0"/>
          </a:p>
          <a:p>
            <a:pPr defTabSz="914400">
              <a:lnSpc>
                <a:spcPct val="90000"/>
              </a:lnSpc>
              <a:spcAft>
                <a:spcPts val="600"/>
              </a:spcAft>
            </a:pPr>
            <a:r>
              <a:rPr lang="en-US" sz="1300" i="1" dirty="0"/>
              <a:t>Jigsaw Mobile Farm Visit </a:t>
            </a:r>
            <a:endParaRPr lang="en-US" sz="1300" dirty="0"/>
          </a:p>
          <a:p>
            <a:pPr indent="-228600" defTabSz="914400">
              <a:lnSpc>
                <a:spcPct val="90000"/>
              </a:lnSpc>
              <a:spcAft>
                <a:spcPts val="600"/>
              </a:spcAft>
              <a:buFont typeface="Arial" panose="020B0604020202020204" pitchFamily="34" charset="0"/>
              <a:buChar char="•"/>
            </a:pPr>
            <a:endParaRPr lang="en-US" sz="1300" i="1" dirty="0"/>
          </a:p>
        </p:txBody>
      </p:sp>
      <p:sp>
        <p:nvSpPr>
          <p:cNvPr id="7" name="TextBox 6">
            <a:extLst>
              <a:ext uri="{FF2B5EF4-FFF2-40B4-BE49-F238E27FC236}">
                <a16:creationId xmlns:a16="http://schemas.microsoft.com/office/drawing/2014/main" id="{B5F25A2C-6AA9-28CB-F246-16E3F30DD178}"/>
              </a:ext>
            </a:extLst>
          </p:cNvPr>
          <p:cNvSpPr txBox="1"/>
          <p:nvPr/>
        </p:nvSpPr>
        <p:spPr>
          <a:xfrm>
            <a:off x="8128001" y="-79653"/>
            <a:ext cx="4157384" cy="7802136"/>
          </a:xfrm>
          <a:prstGeom prst="rect">
            <a:avLst/>
          </a:prstGeom>
          <a:noFill/>
        </p:spPr>
        <p:txBody>
          <a:bodyPr wrap="square" lIns="91440" tIns="45720" rIns="91440" bIns="45720" rtlCol="0" anchor="t">
            <a:spAutoFit/>
          </a:bodyPr>
          <a:lstStyle/>
          <a:p>
            <a:pPr>
              <a:spcAft>
                <a:spcPts val="600"/>
              </a:spcAft>
            </a:pPr>
            <a:endParaRPr lang="en-GB">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a:effectLst/>
              <a:latin typeface="Calibri" panose="020F0502020204030204" pitchFamily="34" charset="0"/>
              <a:ea typeface="Calibri"/>
              <a:cs typeface="Calibri"/>
            </a:endParaRPr>
          </a:p>
          <a:p>
            <a:pPr>
              <a:spcAft>
                <a:spcPts val="600"/>
              </a:spcAft>
              <a:defRPr/>
            </a:pPr>
            <a:endParaRPr lang="en-GB">
              <a:solidFill>
                <a:prstClr val="white"/>
              </a:solidFill>
              <a:latin typeface="Calibri"/>
              <a:ea typeface="Calibri"/>
              <a:cs typeface="Calibri"/>
            </a:endParaRPr>
          </a:p>
          <a:p>
            <a:pPr>
              <a:spcAft>
                <a:spcPts val="600"/>
              </a:spcAft>
              <a:defRPr/>
            </a:pPr>
            <a:endParaRPr lang="en-GB" b="1" i="1">
              <a:solidFill>
                <a:prstClr val="white"/>
              </a:solidFill>
              <a:latin typeface="Calibri"/>
              <a:ea typeface="Calibri"/>
              <a:cs typeface="Calibri"/>
            </a:endParaRPr>
          </a:p>
          <a:p>
            <a:pPr>
              <a:spcAft>
                <a:spcPts val="600"/>
              </a:spcAft>
              <a:defRPr/>
            </a:pPr>
            <a:endParaRPr lang="en-GB">
              <a:solidFill>
                <a:prstClr val="white"/>
              </a:solidFill>
              <a:latin typeface="Calibri"/>
              <a:ea typeface="Calibri"/>
              <a:cs typeface="Calibri"/>
            </a:endParaRPr>
          </a:p>
          <a:p>
            <a:pPr>
              <a:spcAft>
                <a:spcPts val="600"/>
              </a:spcAft>
              <a:defRPr/>
            </a:pPr>
            <a:r>
              <a:rPr lang="en-GB" b="1" i="1">
                <a:solidFill>
                  <a:prstClr val="white"/>
                </a:solidFill>
                <a:latin typeface="Calibri"/>
                <a:ea typeface="Calibri"/>
                <a:cs typeface="Calibri"/>
              </a:rPr>
              <a:t>Thursday 10th &amp; 28th April </a:t>
            </a:r>
            <a:endParaRPr lang="en-GB">
              <a:solidFill>
                <a:prstClr val="white"/>
              </a:solidFill>
              <a:latin typeface="Calibri"/>
              <a:ea typeface="Calibri"/>
              <a:cs typeface="Calibri"/>
            </a:endParaRPr>
          </a:p>
          <a:p>
            <a:pPr>
              <a:spcAft>
                <a:spcPts val="600"/>
              </a:spcAft>
              <a:defRPr/>
            </a:pPr>
            <a:r>
              <a:rPr lang="en-GB" i="1">
                <a:solidFill>
                  <a:prstClr val="white"/>
                </a:solidFill>
                <a:latin typeface="Calibri"/>
                <a:ea typeface="Calibri"/>
                <a:cs typeface="Calibri"/>
              </a:rPr>
              <a:t>Money Workshops P6, P6/7, P7, LSC4</a:t>
            </a:r>
            <a:endParaRPr lang="en-GB">
              <a:solidFill>
                <a:prstClr val="white"/>
              </a:solidFill>
              <a:latin typeface="Calibri"/>
              <a:ea typeface="Calibri"/>
              <a:cs typeface="Calibri"/>
            </a:endParaRPr>
          </a:p>
          <a:p>
            <a:pPr>
              <a:spcAft>
                <a:spcPts val="600"/>
              </a:spcAft>
              <a:defRPr/>
            </a:pPr>
            <a:endParaRPr lang="en-GB" i="1">
              <a:solidFill>
                <a:prstClr val="white"/>
              </a:solidFill>
              <a:latin typeface="Calibri"/>
              <a:ea typeface="Calibri"/>
              <a:cs typeface="Calibri"/>
            </a:endParaRPr>
          </a:p>
          <a:p>
            <a:pPr>
              <a:spcAft>
                <a:spcPts val="600"/>
              </a:spcAft>
              <a:defRPr/>
            </a:pPr>
            <a:r>
              <a:rPr lang="en-GB" b="1" i="1">
                <a:solidFill>
                  <a:prstClr val="white"/>
                </a:solidFill>
                <a:latin typeface="Calibri"/>
                <a:ea typeface="Times New Roman" panose="02020603050405020304" pitchFamily="18" charset="0"/>
                <a:cs typeface="Times New Roman"/>
              </a:rPr>
              <a:t>Monday 14th-18th April </a:t>
            </a:r>
          </a:p>
          <a:p>
            <a:pPr>
              <a:spcAft>
                <a:spcPts val="600"/>
              </a:spcAft>
              <a:defRPr/>
            </a:pPr>
            <a:r>
              <a:rPr lang="en-GB" i="1">
                <a:solidFill>
                  <a:prstClr val="white"/>
                </a:solidFill>
                <a:latin typeface="Calibri"/>
                <a:ea typeface="Times New Roman" panose="02020603050405020304" pitchFamily="18" charset="0"/>
                <a:cs typeface="Times New Roman"/>
              </a:rPr>
              <a:t>Holy Week </a:t>
            </a:r>
          </a:p>
          <a:p>
            <a:pPr>
              <a:spcAft>
                <a:spcPts val="600"/>
              </a:spcAft>
              <a:defRPr/>
            </a:pPr>
            <a:endParaRPr lang="en-GB" i="1">
              <a:solidFill>
                <a:prstClr val="white"/>
              </a:solidFill>
              <a:latin typeface="Calibri"/>
              <a:ea typeface="Times New Roman" panose="02020603050405020304" pitchFamily="18" charset="0"/>
              <a:cs typeface="Times New Roman"/>
            </a:endParaRPr>
          </a:p>
          <a:p>
            <a:pPr>
              <a:spcAft>
                <a:spcPts val="600"/>
              </a:spcAft>
              <a:defRPr/>
            </a:pPr>
            <a:r>
              <a:rPr kumimoji="0" lang="en-GB" b="1" i="1" u="none" strike="noStrike" kern="1200" cap="none" spc="0" normalizeH="0" baseline="0" noProof="0">
                <a:ln>
                  <a:noFill/>
                </a:ln>
                <a:solidFill>
                  <a:prstClr val="white"/>
                </a:solidFill>
                <a:effectLst/>
                <a:uLnTx/>
                <a:uFillTx/>
                <a:latin typeface="Calibri"/>
                <a:ea typeface="Times New Roman" panose="02020603050405020304" pitchFamily="18" charset="0"/>
                <a:cs typeface="Times New Roman"/>
              </a:rPr>
              <a:t>Wednesday </a:t>
            </a:r>
            <a:r>
              <a:rPr lang="en-GB" b="1" i="1">
                <a:solidFill>
                  <a:prstClr val="white"/>
                </a:solidFill>
                <a:latin typeface="Calibri"/>
                <a:ea typeface="Times New Roman" panose="02020603050405020304" pitchFamily="18" charset="0"/>
                <a:cs typeface="Times New Roman"/>
              </a:rPr>
              <a:t>16th April </a:t>
            </a:r>
            <a:endParaRPr lang="en-GB" u="none" strike="noStrike" kern="1200" cap="none" spc="0" normalizeH="0" baseline="0" noProof="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defRPr/>
            </a:pPr>
            <a:r>
              <a:rPr lang="en-GB" i="1">
                <a:solidFill>
                  <a:prstClr val="white"/>
                </a:solidFill>
                <a:latin typeface="Calibri"/>
                <a:ea typeface="Times New Roman" panose="02020603050405020304" pitchFamily="18" charset="0"/>
                <a:cs typeface="Times New Roman"/>
              </a:rPr>
              <a:t>Football Blitz P6-7</a:t>
            </a:r>
            <a:endParaRPr lang="en-GB" i="1">
              <a:solidFill>
                <a:prstClr val="white"/>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defRPr/>
            </a:pPr>
            <a:endParaRPr lang="en-GB" i="1">
              <a:solidFill>
                <a:prstClr val="white"/>
              </a:solidFill>
              <a:latin typeface="Calibri"/>
              <a:ea typeface="Times New Roman" panose="02020603050405020304" pitchFamily="18" charset="0"/>
              <a:cs typeface="Times New Roman"/>
            </a:endParaRPr>
          </a:p>
          <a:p>
            <a:pPr>
              <a:spcAft>
                <a:spcPts val="600"/>
              </a:spcAft>
              <a:defRPr/>
            </a:pPr>
            <a:r>
              <a:rPr lang="en-GB" b="1" i="1">
                <a:solidFill>
                  <a:prstClr val="white"/>
                </a:solidFill>
                <a:latin typeface="Calibri"/>
                <a:ea typeface="Times New Roman" panose="02020603050405020304" pitchFamily="18" charset="0"/>
                <a:cs typeface="Times New Roman"/>
              </a:rPr>
              <a:t>Monday 28th April </a:t>
            </a:r>
            <a:endParaRPr lang="en-GB" b="1" i="1" u="none" strike="noStrike" kern="1200" cap="none" spc="0" normalizeH="0" baseline="0" noProof="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defRPr/>
            </a:pPr>
            <a:r>
              <a:rPr lang="en-GB" i="1">
                <a:solidFill>
                  <a:prstClr val="white"/>
                </a:solidFill>
                <a:latin typeface="Calibri"/>
                <a:ea typeface="Times New Roman" panose="02020603050405020304" pitchFamily="18" charset="0"/>
                <a:cs typeface="Times New Roman"/>
              </a:rPr>
              <a:t>Book Fair Week</a:t>
            </a:r>
          </a:p>
          <a:p>
            <a:pPr>
              <a:spcAft>
                <a:spcPts val="600"/>
              </a:spcAft>
              <a:defRPr/>
            </a:pPr>
            <a:endParaRPr lang="en-GB" i="1">
              <a:solidFill>
                <a:prstClr val="white"/>
              </a:solidFill>
              <a:latin typeface="Calibri"/>
              <a:ea typeface="Times New Roman" panose="02020603050405020304" pitchFamily="18" charset="0"/>
              <a:cs typeface="Times New Roman"/>
            </a:endParaRPr>
          </a:p>
          <a:p>
            <a:pPr>
              <a:spcAft>
                <a:spcPts val="600"/>
              </a:spcAft>
              <a:defRPr/>
            </a:pPr>
            <a:r>
              <a:rPr lang="en-GB" b="1" i="1">
                <a:solidFill>
                  <a:prstClr val="white"/>
                </a:solidFill>
                <a:latin typeface="Calibri"/>
                <a:ea typeface="Times New Roman" panose="02020603050405020304" pitchFamily="18" charset="0"/>
                <a:cs typeface="Times New Roman"/>
              </a:rPr>
              <a:t>Tuesday </a:t>
            </a:r>
            <a:r>
              <a:rPr kumimoji="0" lang="en-GB" b="1" i="1" u="none" strike="noStrike" kern="1200" cap="none" spc="0" normalizeH="0" baseline="0" noProof="0">
                <a:ln>
                  <a:noFill/>
                </a:ln>
                <a:solidFill>
                  <a:prstClr val="white"/>
                </a:solidFill>
                <a:effectLst/>
                <a:uLnTx/>
                <a:uFillTx/>
                <a:latin typeface="Calibri"/>
                <a:ea typeface="Times New Roman" panose="02020603050405020304" pitchFamily="18" charset="0"/>
                <a:cs typeface="Times New Roman"/>
              </a:rPr>
              <a:t>29</a:t>
            </a:r>
            <a:r>
              <a:rPr kumimoji="0" lang="en-GB" b="1" i="1" u="none" strike="noStrike" kern="1200" cap="none" spc="0" normalizeH="0" baseline="30000" noProof="0">
                <a:ln>
                  <a:noFill/>
                </a:ln>
                <a:solidFill>
                  <a:prstClr val="white"/>
                </a:solidFill>
                <a:effectLst/>
                <a:uLnTx/>
                <a:uFillTx/>
                <a:latin typeface="Calibri"/>
                <a:ea typeface="Times New Roman" panose="02020603050405020304" pitchFamily="18" charset="0"/>
                <a:cs typeface="Times New Roman"/>
              </a:rPr>
              <a:t>th</a:t>
            </a:r>
            <a:r>
              <a:rPr kumimoji="0" lang="en-GB" b="1" i="1" u="none" strike="noStrike" kern="1200" cap="none" spc="0" normalizeH="0" baseline="0" noProof="0">
                <a:ln>
                  <a:noFill/>
                </a:ln>
                <a:solidFill>
                  <a:prstClr val="white"/>
                </a:solidFill>
                <a:effectLst/>
                <a:uLnTx/>
                <a:uFillTx/>
                <a:latin typeface="Calibri"/>
                <a:ea typeface="Times New Roman" panose="02020603050405020304" pitchFamily="18" charset="0"/>
                <a:cs typeface="Times New Roman"/>
              </a:rPr>
              <a:t> April </a:t>
            </a:r>
            <a:endParaRPr kumimoji="0" lang="en-GB" b="0" i="0" u="none" strike="noStrike" kern="1200" cap="none" spc="0" normalizeH="0" baseline="0" noProof="0">
              <a:ln>
                <a:noFill/>
              </a:ln>
              <a:solidFill>
                <a:prstClr val="white"/>
              </a:solidFill>
              <a:effectLst/>
              <a:uLnTx/>
              <a:uFillTx/>
              <a:latin typeface="Calibri"/>
              <a:ea typeface="Times New Roman" panose="02020603050405020304" pitchFamily="18" charset="0"/>
              <a:cs typeface="Times New Roman"/>
            </a:endParaRPr>
          </a:p>
          <a:p>
            <a:pPr>
              <a:spcAft>
                <a:spcPts val="600"/>
              </a:spcAft>
              <a:defRPr/>
            </a:pPr>
            <a:r>
              <a:rPr lang="en-GB" i="1">
                <a:solidFill>
                  <a:prstClr val="white"/>
                </a:solidFill>
                <a:latin typeface="Calibri"/>
                <a:ea typeface="Times New Roman" panose="02020603050405020304" pitchFamily="18" charset="0"/>
                <a:cs typeface="Times New Roman"/>
              </a:rPr>
              <a:t>Viking Visit P6</a:t>
            </a:r>
            <a:endParaRPr lang="en-GB" b="0" i="1" u="none" strike="noStrike" kern="1200" cap="none" spc="0" normalizeH="0" baseline="0" noProof="0">
              <a:ln>
                <a:noFill/>
              </a:ln>
              <a:solidFill>
                <a:prstClr val="white"/>
              </a:solidFill>
              <a:effectLst/>
              <a:uLnTx/>
              <a:uFillTx/>
              <a:latin typeface="Calibri"/>
              <a:ea typeface="Times New Roman" panose="02020603050405020304" pitchFamily="18" charset="0"/>
              <a:cs typeface="Times New Roman"/>
            </a:endParaRPr>
          </a:p>
          <a:p>
            <a:pPr marL="0" marR="0" lvl="0" indent="0" algn="l" defTabSz="457200" rtl="0" eaLnBrk="1" fontAlgn="auto" latinLnBrk="0" hangingPunct="1">
              <a:lnSpc>
                <a:spcPct val="100000"/>
              </a:lnSpc>
              <a:spcBef>
                <a:spcPts val="0"/>
              </a:spcBef>
              <a:spcAft>
                <a:spcPts val="600"/>
              </a:spcAft>
              <a:buClrTx/>
              <a:buSzTx/>
              <a:buFontTx/>
              <a:buNone/>
              <a:tabLst/>
              <a:defRPr/>
            </a:pPr>
            <a:endParaRPr kumimoji="0" lang="en-GB" b="0" i="0" u="none" strike="noStrike" kern="1200" cap="none" spc="0" normalizeH="0" baseline="0" noProof="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defRPr/>
            </a:pPr>
            <a:r>
              <a:rPr lang="en-GB" b="1" i="1">
                <a:solidFill>
                  <a:prstClr val="white"/>
                </a:solidFill>
                <a:latin typeface="Calibri"/>
                <a:ea typeface="Times New Roman" panose="02020603050405020304" pitchFamily="18" charset="0"/>
                <a:cs typeface="Times New Roman"/>
              </a:rPr>
              <a:t>Wednesday 30th April </a:t>
            </a:r>
          </a:p>
          <a:p>
            <a:pPr>
              <a:spcAft>
                <a:spcPts val="600"/>
              </a:spcAft>
              <a:defRPr/>
            </a:pPr>
            <a:r>
              <a:rPr lang="en-GB">
                <a:solidFill>
                  <a:prstClr val="white"/>
                </a:solidFill>
                <a:ea typeface="+mn-lt"/>
                <a:cs typeface="+mn-lt"/>
              </a:rPr>
              <a:t>P5 Trip - </a:t>
            </a:r>
            <a:r>
              <a:rPr lang="en-GB" err="1">
                <a:solidFill>
                  <a:prstClr val="white"/>
                </a:solidFill>
                <a:ea typeface="+mn-lt"/>
                <a:cs typeface="+mn-lt"/>
              </a:rPr>
              <a:t>Nearynogs</a:t>
            </a:r>
            <a:r>
              <a:rPr lang="en-GB">
                <a:solidFill>
                  <a:prstClr val="white"/>
                </a:solidFill>
                <a:ea typeface="+mn-lt"/>
                <a:cs typeface="+mn-lt"/>
              </a:rPr>
              <a:t> Chocolate</a:t>
            </a:r>
            <a:endParaRPr lang="en-GB">
              <a:solidFill>
                <a:prstClr val="white"/>
              </a:solidFill>
            </a:endParaRPr>
          </a:p>
        </p:txBody>
      </p:sp>
    </p:spTree>
    <p:extLst>
      <p:ext uri="{BB962C8B-B14F-4D97-AF65-F5344CB8AC3E}">
        <p14:creationId xmlns:p14="http://schemas.microsoft.com/office/powerpoint/2010/main" val="324694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D1C83A9B-7369-F9BC-5C26-9EBD8A85E9CA}"/>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ts val="600"/>
              </a:spcAft>
            </a:pPr>
            <a:r>
              <a:rPr lang="en-US" b="1" i="1" kern="1200">
                <a:solidFill>
                  <a:schemeClr val="tx1"/>
                </a:solidFill>
                <a:latin typeface="+mj-lt"/>
                <a:ea typeface="+mj-ea"/>
                <a:cs typeface="+mj-cs"/>
              </a:rPr>
              <a:t>Key Dates 2024-2025</a:t>
            </a: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B283645A-0937-C1F9-4400-B286B8FE5CF6}"/>
              </a:ext>
            </a:extLst>
          </p:cNvPr>
          <p:cNvSpPr txBox="1"/>
          <p:nvPr/>
        </p:nvSpPr>
        <p:spPr>
          <a:xfrm>
            <a:off x="838200" y="1825625"/>
            <a:ext cx="10515600" cy="4351338"/>
          </a:xfrm>
          <a:prstGeom prst="rect">
            <a:avLst/>
          </a:prstGeom>
        </p:spPr>
        <p:txBody>
          <a:bodyPr vert="horz" lIns="91440" tIns="45720" rIns="91440" bIns="45720" numCol="3" rtlCol="0">
            <a:normAutofit/>
          </a:bodyPr>
          <a:lstStyle/>
          <a:p>
            <a:pPr defTabSz="914400">
              <a:lnSpc>
                <a:spcPct val="90000"/>
              </a:lnSpc>
              <a:spcAft>
                <a:spcPts val="600"/>
              </a:spcAft>
            </a:pPr>
            <a:r>
              <a:rPr lang="en-US" sz="900" b="1" u="sng" dirty="0"/>
              <a:t>May</a:t>
            </a:r>
            <a:r>
              <a:rPr lang="en-US" sz="900" b="1" u="sng" dirty="0">
                <a:effectLst/>
              </a:rPr>
              <a:t> – </a:t>
            </a:r>
            <a:r>
              <a:rPr lang="en-US" sz="900" b="1" u="sng" dirty="0"/>
              <a:t>June</a:t>
            </a:r>
            <a:r>
              <a:rPr lang="en-US" sz="900" b="1" u="sng" dirty="0">
                <a:effectLst/>
              </a:rPr>
              <a:t> </a:t>
            </a:r>
            <a:r>
              <a:rPr lang="en-US" sz="900" b="1" u="sng" dirty="0"/>
              <a:t>2025</a:t>
            </a:r>
            <a:endParaRPr lang="en-US" sz="900" b="1" u="sng" dirty="0">
              <a:effectLst/>
            </a:endParaRPr>
          </a:p>
          <a:p>
            <a:pPr indent="-228600" defTabSz="914400">
              <a:lnSpc>
                <a:spcPct val="90000"/>
              </a:lnSpc>
              <a:spcAft>
                <a:spcPts val="600"/>
              </a:spcAft>
              <a:buFont typeface="Arial" panose="020B0604020202020204" pitchFamily="34" charset="0"/>
              <a:buChar char="•"/>
            </a:pPr>
            <a:endParaRPr lang="en-US" sz="900" b="1" i="1" dirty="0">
              <a:effectLst/>
            </a:endParaRPr>
          </a:p>
          <a:p>
            <a:pPr defTabSz="914400">
              <a:lnSpc>
                <a:spcPct val="90000"/>
              </a:lnSpc>
              <a:spcAft>
                <a:spcPts val="600"/>
              </a:spcAft>
            </a:pPr>
            <a:r>
              <a:rPr lang="en-US" sz="900" b="1" i="1" dirty="0"/>
              <a:t>Friday 02nd May </a:t>
            </a:r>
            <a:endParaRPr lang="en-US" sz="900" b="1" i="1" dirty="0">
              <a:effectLst/>
            </a:endParaRPr>
          </a:p>
          <a:p>
            <a:pPr defTabSz="914400">
              <a:lnSpc>
                <a:spcPct val="90000"/>
              </a:lnSpc>
              <a:spcAft>
                <a:spcPts val="600"/>
              </a:spcAft>
            </a:pPr>
            <a:r>
              <a:rPr lang="en-US" sz="900" i="1" dirty="0"/>
              <a:t>Netball Tournament – Down Leisure Centre </a:t>
            </a:r>
            <a:endParaRPr lang="en-US" sz="900" i="1" dirty="0">
              <a:effectLst/>
            </a:endParaRPr>
          </a:p>
          <a:p>
            <a:pPr indent="-228600" defTabSz="914400">
              <a:lnSpc>
                <a:spcPct val="90000"/>
              </a:lnSpc>
              <a:spcAft>
                <a:spcPts val="600"/>
              </a:spcAft>
              <a:buFont typeface="Arial" panose="020B0604020202020204" pitchFamily="34" charset="0"/>
              <a:buChar char="•"/>
            </a:pPr>
            <a:endParaRPr lang="en-US" sz="900" i="1" dirty="0"/>
          </a:p>
          <a:p>
            <a:pPr defTabSz="914400">
              <a:lnSpc>
                <a:spcPct val="90000"/>
              </a:lnSpc>
              <a:spcAft>
                <a:spcPts val="600"/>
              </a:spcAft>
            </a:pPr>
            <a:r>
              <a:rPr lang="en-US" sz="900" b="1" i="1" dirty="0"/>
              <a:t>Saturday 03rd May </a:t>
            </a:r>
          </a:p>
          <a:p>
            <a:pPr defTabSz="914400">
              <a:lnSpc>
                <a:spcPct val="90000"/>
              </a:lnSpc>
              <a:spcAft>
                <a:spcPts val="600"/>
              </a:spcAft>
            </a:pPr>
            <a:r>
              <a:rPr lang="en-US" sz="900" dirty="0"/>
              <a:t>First Holy Communion</a:t>
            </a:r>
          </a:p>
          <a:p>
            <a:pPr indent="-228600" defTabSz="914400">
              <a:lnSpc>
                <a:spcPct val="90000"/>
              </a:lnSpc>
              <a:spcAft>
                <a:spcPts val="600"/>
              </a:spcAft>
              <a:buFont typeface="Arial" panose="020B0604020202020204" pitchFamily="34" charset="0"/>
              <a:buChar char="•"/>
            </a:pPr>
            <a:endParaRPr lang="en-US" sz="900" dirty="0"/>
          </a:p>
          <a:p>
            <a:pPr defTabSz="914400">
              <a:lnSpc>
                <a:spcPct val="90000"/>
              </a:lnSpc>
              <a:spcAft>
                <a:spcPts val="600"/>
              </a:spcAft>
            </a:pPr>
            <a:r>
              <a:rPr lang="en-US" sz="900" b="1" i="1" dirty="0">
                <a:effectLst/>
              </a:rPr>
              <a:t>Monday </a:t>
            </a:r>
            <a:r>
              <a:rPr lang="en-US" sz="900" b="1" i="1" dirty="0"/>
              <a:t>5</a:t>
            </a:r>
            <a:r>
              <a:rPr lang="en-US" sz="900" b="1" i="1" baseline="30000" dirty="0"/>
              <a:t>th</a:t>
            </a:r>
            <a:r>
              <a:rPr lang="en-US" sz="900" b="1" i="1" dirty="0">
                <a:effectLst/>
              </a:rPr>
              <a:t> May</a:t>
            </a:r>
            <a:endParaRPr lang="en-US" sz="900" dirty="0">
              <a:effectLst/>
            </a:endParaRPr>
          </a:p>
          <a:p>
            <a:pPr defTabSz="914400">
              <a:lnSpc>
                <a:spcPct val="90000"/>
              </a:lnSpc>
              <a:spcAft>
                <a:spcPts val="600"/>
              </a:spcAft>
            </a:pPr>
            <a:r>
              <a:rPr lang="en-US" sz="900" i="1" dirty="0">
                <a:effectLst/>
              </a:rPr>
              <a:t>School Closed - May Bank Holiday</a:t>
            </a:r>
            <a:endParaRPr lang="en-US" sz="900" dirty="0">
              <a:effectLst/>
            </a:endParaRPr>
          </a:p>
          <a:p>
            <a:pPr indent="-228600" defTabSz="914400">
              <a:lnSpc>
                <a:spcPct val="90000"/>
              </a:lnSpc>
              <a:spcAft>
                <a:spcPts val="600"/>
              </a:spcAft>
              <a:buFont typeface="Arial" panose="020B0604020202020204" pitchFamily="34" charset="0"/>
              <a:buChar char="•"/>
            </a:pPr>
            <a:endParaRPr lang="en-US" sz="900" dirty="0">
              <a:effectLst/>
            </a:endParaRPr>
          </a:p>
          <a:p>
            <a:pPr defTabSz="914400">
              <a:lnSpc>
                <a:spcPct val="90000"/>
              </a:lnSpc>
              <a:spcAft>
                <a:spcPts val="600"/>
              </a:spcAft>
            </a:pPr>
            <a:r>
              <a:rPr lang="en-US" sz="900" b="1" i="1" dirty="0"/>
              <a:t>Wednesday 7</a:t>
            </a:r>
            <a:r>
              <a:rPr lang="en-US" sz="900" b="1" i="1" baseline="30000" dirty="0"/>
              <a:t>th</a:t>
            </a:r>
            <a:r>
              <a:rPr lang="en-US" sz="900" b="1" i="1" dirty="0">
                <a:effectLst/>
              </a:rPr>
              <a:t> May</a:t>
            </a:r>
            <a:endParaRPr lang="en-US" sz="900" dirty="0">
              <a:effectLst/>
            </a:endParaRPr>
          </a:p>
          <a:p>
            <a:pPr defTabSz="914400">
              <a:lnSpc>
                <a:spcPct val="90000"/>
              </a:lnSpc>
              <a:spcAft>
                <a:spcPts val="600"/>
              </a:spcAft>
            </a:pPr>
            <a:r>
              <a:rPr lang="en-US" sz="900" dirty="0"/>
              <a:t>LSC1, LSC2 &amp; LSC3 Trip - </a:t>
            </a:r>
            <a:r>
              <a:rPr lang="en-US" sz="900" dirty="0" err="1"/>
              <a:t>Mountpanther</a:t>
            </a:r>
            <a:r>
              <a:rPr lang="en-US" sz="900" dirty="0"/>
              <a:t> Farm Park</a:t>
            </a:r>
          </a:p>
          <a:p>
            <a:pPr indent="-228600" defTabSz="914400">
              <a:lnSpc>
                <a:spcPct val="90000"/>
              </a:lnSpc>
              <a:spcAft>
                <a:spcPts val="600"/>
              </a:spcAft>
              <a:buFont typeface="Arial" panose="020B0604020202020204" pitchFamily="34" charset="0"/>
              <a:buChar char="•"/>
            </a:pPr>
            <a:endParaRPr lang="en-US" sz="900" dirty="0">
              <a:effectLst/>
            </a:endParaRPr>
          </a:p>
          <a:p>
            <a:pPr defTabSz="914400">
              <a:lnSpc>
                <a:spcPct val="90000"/>
              </a:lnSpc>
              <a:spcAft>
                <a:spcPts val="600"/>
              </a:spcAft>
            </a:pPr>
            <a:r>
              <a:rPr lang="en-US" sz="900" b="1" i="1" dirty="0"/>
              <a:t>Thursday 8</a:t>
            </a:r>
            <a:r>
              <a:rPr lang="en-US" sz="900" b="1" i="1" baseline="30000" dirty="0"/>
              <a:t>th</a:t>
            </a:r>
            <a:r>
              <a:rPr lang="en-US" sz="900" b="1" i="1" dirty="0">
                <a:effectLst/>
              </a:rPr>
              <a:t> May</a:t>
            </a:r>
            <a:endParaRPr lang="en-US" sz="900" dirty="0">
              <a:effectLst/>
            </a:endParaRPr>
          </a:p>
          <a:p>
            <a:pPr defTabSz="914400">
              <a:lnSpc>
                <a:spcPct val="90000"/>
              </a:lnSpc>
              <a:spcAft>
                <a:spcPts val="600"/>
              </a:spcAft>
            </a:pPr>
            <a:r>
              <a:rPr lang="en-US" sz="900" i="1" dirty="0"/>
              <a:t>P4 Trip - Portaferry Aquarium</a:t>
            </a:r>
          </a:p>
          <a:p>
            <a:pPr indent="-228600" defTabSz="914400">
              <a:lnSpc>
                <a:spcPct val="90000"/>
              </a:lnSpc>
              <a:spcAft>
                <a:spcPts val="600"/>
              </a:spcAft>
              <a:buFont typeface="Arial" panose="020B0604020202020204" pitchFamily="34" charset="0"/>
              <a:buChar char="•"/>
            </a:pPr>
            <a:endParaRPr lang="en-US" sz="900" dirty="0"/>
          </a:p>
          <a:p>
            <a:pPr defTabSz="914400">
              <a:lnSpc>
                <a:spcPct val="90000"/>
              </a:lnSpc>
              <a:spcAft>
                <a:spcPts val="600"/>
              </a:spcAft>
            </a:pPr>
            <a:r>
              <a:rPr lang="en-US" sz="900" b="1" i="1" dirty="0">
                <a:effectLst/>
              </a:rPr>
              <a:t>Monday </a:t>
            </a:r>
            <a:r>
              <a:rPr lang="en-US" sz="900" b="1" i="1" dirty="0"/>
              <a:t>12</a:t>
            </a:r>
            <a:r>
              <a:rPr lang="en-US" sz="900" b="1" i="1" baseline="30000" dirty="0"/>
              <a:t>th</a:t>
            </a:r>
            <a:r>
              <a:rPr lang="en-US" sz="900" b="1" i="1" dirty="0">
                <a:effectLst/>
              </a:rPr>
              <a:t> May- Friday </a:t>
            </a:r>
            <a:r>
              <a:rPr lang="en-US" sz="900" b="1" i="1" dirty="0"/>
              <a:t>23rd</a:t>
            </a:r>
            <a:r>
              <a:rPr lang="en-US" sz="900" b="1" i="1" dirty="0">
                <a:effectLst/>
              </a:rPr>
              <a:t> May</a:t>
            </a:r>
            <a:endParaRPr lang="en-US" sz="900" dirty="0">
              <a:effectLst/>
            </a:endParaRPr>
          </a:p>
          <a:p>
            <a:pPr defTabSz="914400">
              <a:lnSpc>
                <a:spcPct val="90000"/>
              </a:lnSpc>
              <a:spcAft>
                <a:spcPts val="600"/>
              </a:spcAft>
            </a:pPr>
            <a:r>
              <a:rPr lang="en-US" sz="900" i="1" dirty="0">
                <a:effectLst/>
              </a:rPr>
              <a:t>GL Assessments</a:t>
            </a:r>
            <a:r>
              <a:rPr lang="en-US" sz="900" dirty="0">
                <a:effectLst/>
              </a:rPr>
              <a:t> </a:t>
            </a:r>
          </a:p>
          <a:p>
            <a:pPr defTabSz="914400">
              <a:lnSpc>
                <a:spcPct val="90000"/>
              </a:lnSpc>
              <a:spcAft>
                <a:spcPts val="600"/>
              </a:spcAft>
            </a:pPr>
            <a:endParaRPr lang="en-US" sz="900" dirty="0">
              <a:effectLst/>
            </a:endParaRPr>
          </a:p>
          <a:p>
            <a:pPr defTabSz="914400">
              <a:lnSpc>
                <a:spcPct val="90000"/>
              </a:lnSpc>
              <a:spcAft>
                <a:spcPts val="600"/>
              </a:spcAft>
            </a:pPr>
            <a:endParaRPr lang="en-US" sz="900" b="1" i="1" dirty="0"/>
          </a:p>
          <a:p>
            <a:pPr defTabSz="914400">
              <a:lnSpc>
                <a:spcPct val="90000"/>
              </a:lnSpc>
              <a:spcAft>
                <a:spcPts val="600"/>
              </a:spcAft>
            </a:pPr>
            <a:r>
              <a:rPr lang="en-US" sz="900" b="1" i="1" dirty="0"/>
              <a:t>Wednesday 21st May </a:t>
            </a:r>
          </a:p>
          <a:p>
            <a:pPr defTabSz="914400">
              <a:lnSpc>
                <a:spcPct val="90000"/>
              </a:lnSpc>
              <a:spcAft>
                <a:spcPts val="600"/>
              </a:spcAft>
            </a:pPr>
            <a:r>
              <a:rPr lang="en-US" sz="900" i="1" dirty="0"/>
              <a:t>P7 Confirmation</a:t>
            </a:r>
          </a:p>
          <a:p>
            <a:pPr defTabSz="914400">
              <a:lnSpc>
                <a:spcPct val="90000"/>
              </a:lnSpc>
              <a:spcAft>
                <a:spcPts val="600"/>
              </a:spcAft>
            </a:pPr>
            <a:r>
              <a:rPr lang="en-US" sz="900" i="1" dirty="0"/>
              <a:t> </a:t>
            </a:r>
          </a:p>
          <a:p>
            <a:pPr defTabSz="914400">
              <a:lnSpc>
                <a:spcPct val="90000"/>
              </a:lnSpc>
              <a:spcAft>
                <a:spcPts val="600"/>
              </a:spcAft>
            </a:pPr>
            <a:r>
              <a:rPr lang="en-US" sz="900" b="1" i="1" dirty="0"/>
              <a:t>Friday 23rd May </a:t>
            </a:r>
            <a:endParaRPr lang="en-US" sz="900" dirty="0"/>
          </a:p>
          <a:p>
            <a:pPr defTabSz="914400">
              <a:lnSpc>
                <a:spcPct val="90000"/>
              </a:lnSpc>
              <a:spcAft>
                <a:spcPts val="600"/>
              </a:spcAft>
            </a:pPr>
            <a:r>
              <a:rPr lang="en-US" sz="900" i="1" dirty="0"/>
              <a:t>Sports Day </a:t>
            </a:r>
          </a:p>
          <a:p>
            <a:pPr indent="-228600" defTabSz="914400">
              <a:lnSpc>
                <a:spcPct val="90000"/>
              </a:lnSpc>
              <a:spcAft>
                <a:spcPts val="600"/>
              </a:spcAft>
              <a:buFont typeface="Arial" panose="020B0604020202020204" pitchFamily="34" charset="0"/>
              <a:buChar char="•"/>
            </a:pPr>
            <a:endParaRPr lang="en-US" sz="900" i="1" dirty="0"/>
          </a:p>
          <a:p>
            <a:pPr defTabSz="914400">
              <a:lnSpc>
                <a:spcPct val="90000"/>
              </a:lnSpc>
              <a:spcAft>
                <a:spcPts val="600"/>
              </a:spcAft>
            </a:pPr>
            <a:r>
              <a:rPr lang="en-US" sz="900" b="1" i="1" dirty="0"/>
              <a:t>Monday 02nd June </a:t>
            </a:r>
          </a:p>
          <a:p>
            <a:pPr defTabSz="914400">
              <a:lnSpc>
                <a:spcPct val="90000"/>
              </a:lnSpc>
              <a:spcAft>
                <a:spcPts val="600"/>
              </a:spcAft>
            </a:pPr>
            <a:r>
              <a:rPr lang="en-US" sz="900" i="1" dirty="0"/>
              <a:t>KS2 RSE Workshops - Love for Life - P6 &amp; P7 pupils</a:t>
            </a:r>
          </a:p>
          <a:p>
            <a:pPr indent="-228600" defTabSz="914400">
              <a:lnSpc>
                <a:spcPct val="90000"/>
              </a:lnSpc>
              <a:spcAft>
                <a:spcPts val="600"/>
              </a:spcAft>
              <a:buFont typeface="Arial" panose="020B0604020202020204" pitchFamily="34" charset="0"/>
              <a:buChar char="•"/>
            </a:pPr>
            <a:endParaRPr lang="en-US" sz="900" dirty="0"/>
          </a:p>
          <a:p>
            <a:pPr defTabSz="914400">
              <a:lnSpc>
                <a:spcPct val="90000"/>
              </a:lnSpc>
              <a:spcAft>
                <a:spcPts val="600"/>
              </a:spcAft>
            </a:pPr>
            <a:r>
              <a:rPr lang="en-US" sz="900" b="1" i="1" dirty="0"/>
              <a:t>Thursday 5th June</a:t>
            </a:r>
            <a:endParaRPr lang="en-US" sz="900" dirty="0"/>
          </a:p>
          <a:p>
            <a:pPr defTabSz="914400">
              <a:lnSpc>
                <a:spcPct val="90000"/>
              </a:lnSpc>
              <a:spcAft>
                <a:spcPts val="600"/>
              </a:spcAft>
            </a:pPr>
            <a:r>
              <a:rPr lang="en-US" sz="900" i="1" dirty="0"/>
              <a:t>World Environment and World Oceans Day</a:t>
            </a:r>
            <a:endParaRPr lang="en-US" sz="900" dirty="0"/>
          </a:p>
          <a:p>
            <a:pPr indent="-228600" defTabSz="914400">
              <a:lnSpc>
                <a:spcPct val="90000"/>
              </a:lnSpc>
              <a:spcAft>
                <a:spcPts val="600"/>
              </a:spcAft>
              <a:buFont typeface="Arial" panose="020B0604020202020204" pitchFamily="34" charset="0"/>
              <a:buChar char="•"/>
            </a:pPr>
            <a:endParaRPr lang="en-US" sz="900" i="1" dirty="0"/>
          </a:p>
          <a:p>
            <a:pPr defTabSz="914400">
              <a:lnSpc>
                <a:spcPct val="90000"/>
              </a:lnSpc>
              <a:spcAft>
                <a:spcPts val="600"/>
              </a:spcAft>
            </a:pPr>
            <a:r>
              <a:rPr lang="en-US" sz="900" b="1" i="1" dirty="0"/>
              <a:t>Monday 09th June </a:t>
            </a:r>
          </a:p>
          <a:p>
            <a:pPr defTabSz="914400">
              <a:lnSpc>
                <a:spcPct val="90000"/>
              </a:lnSpc>
              <a:spcAft>
                <a:spcPts val="600"/>
              </a:spcAft>
            </a:pPr>
            <a:r>
              <a:rPr lang="en-US" sz="900" i="1" dirty="0"/>
              <a:t>Feast of St Colmcille</a:t>
            </a:r>
          </a:p>
          <a:p>
            <a:pPr indent="-228600" defTabSz="914400">
              <a:lnSpc>
                <a:spcPct val="90000"/>
              </a:lnSpc>
              <a:spcAft>
                <a:spcPts val="600"/>
              </a:spcAft>
              <a:buFont typeface="Arial" panose="020B0604020202020204" pitchFamily="34" charset="0"/>
              <a:buChar char="•"/>
            </a:pPr>
            <a:endParaRPr lang="en-US" sz="900" b="1" i="1" dirty="0"/>
          </a:p>
          <a:p>
            <a:pPr defTabSz="914400">
              <a:lnSpc>
                <a:spcPct val="90000"/>
              </a:lnSpc>
              <a:spcAft>
                <a:spcPts val="600"/>
              </a:spcAft>
            </a:pPr>
            <a:r>
              <a:rPr lang="en-US" sz="900" b="1" i="1" dirty="0"/>
              <a:t>Monday 09th Tuesday 10th June </a:t>
            </a:r>
          </a:p>
          <a:p>
            <a:pPr defTabSz="914400">
              <a:lnSpc>
                <a:spcPct val="90000"/>
              </a:lnSpc>
              <a:spcAft>
                <a:spcPts val="600"/>
              </a:spcAft>
            </a:pPr>
            <a:r>
              <a:rPr lang="en-US" sz="900" i="1" dirty="0"/>
              <a:t>New P1 Induction </a:t>
            </a:r>
          </a:p>
          <a:p>
            <a:pPr indent="-228600" defTabSz="914400">
              <a:lnSpc>
                <a:spcPct val="90000"/>
              </a:lnSpc>
              <a:spcAft>
                <a:spcPts val="600"/>
              </a:spcAft>
              <a:buFont typeface="Arial" panose="020B0604020202020204" pitchFamily="34" charset="0"/>
              <a:buChar char="•"/>
            </a:pPr>
            <a:endParaRPr lang="en-US" sz="900" i="1" dirty="0"/>
          </a:p>
          <a:p>
            <a:pPr defTabSz="914400">
              <a:lnSpc>
                <a:spcPct val="90000"/>
              </a:lnSpc>
              <a:spcAft>
                <a:spcPts val="600"/>
              </a:spcAft>
            </a:pPr>
            <a:r>
              <a:rPr lang="en-US" sz="900" b="1" i="1" dirty="0"/>
              <a:t>Tuesday 10th Wednesday 11th June </a:t>
            </a:r>
          </a:p>
          <a:p>
            <a:pPr defTabSz="914400">
              <a:lnSpc>
                <a:spcPct val="90000"/>
              </a:lnSpc>
              <a:spcAft>
                <a:spcPts val="600"/>
              </a:spcAft>
            </a:pPr>
            <a:r>
              <a:rPr lang="en-US" sz="900" i="1" dirty="0"/>
              <a:t>P7 Residential </a:t>
            </a:r>
          </a:p>
          <a:p>
            <a:pPr indent="-228600" defTabSz="914400">
              <a:lnSpc>
                <a:spcPct val="90000"/>
              </a:lnSpc>
              <a:spcAft>
                <a:spcPts val="600"/>
              </a:spcAft>
              <a:buFont typeface="Arial" panose="020B0604020202020204" pitchFamily="34" charset="0"/>
              <a:buChar char="•"/>
            </a:pPr>
            <a:endParaRPr lang="en-US" sz="900" i="1" dirty="0"/>
          </a:p>
          <a:p>
            <a:pPr defTabSz="914400">
              <a:lnSpc>
                <a:spcPct val="90000"/>
              </a:lnSpc>
              <a:spcAft>
                <a:spcPts val="600"/>
              </a:spcAft>
            </a:pPr>
            <a:r>
              <a:rPr lang="en-US" sz="900" b="1" i="1" dirty="0"/>
              <a:t>Tuesday 17th June </a:t>
            </a:r>
          </a:p>
          <a:p>
            <a:pPr defTabSz="914400">
              <a:lnSpc>
                <a:spcPct val="90000"/>
              </a:lnSpc>
              <a:spcAft>
                <a:spcPts val="600"/>
              </a:spcAft>
            </a:pPr>
            <a:r>
              <a:rPr lang="en-US" sz="900" i="1" dirty="0"/>
              <a:t>KS1 &amp; LSC 3 Trip - W5</a:t>
            </a:r>
          </a:p>
          <a:p>
            <a:pPr indent="-228600" defTabSz="914400">
              <a:lnSpc>
                <a:spcPct val="90000"/>
              </a:lnSpc>
              <a:spcAft>
                <a:spcPts val="600"/>
              </a:spcAft>
              <a:buFont typeface="Arial" panose="020B0604020202020204" pitchFamily="34" charset="0"/>
              <a:buChar char="•"/>
            </a:pPr>
            <a:endParaRPr lang="en-US" sz="900" i="1" dirty="0"/>
          </a:p>
          <a:p>
            <a:pPr defTabSz="914400">
              <a:lnSpc>
                <a:spcPct val="90000"/>
              </a:lnSpc>
              <a:spcAft>
                <a:spcPts val="600"/>
              </a:spcAft>
            </a:pPr>
            <a:r>
              <a:rPr lang="en-US" sz="900" b="1" i="1" dirty="0"/>
              <a:t>Wednesday 18th June </a:t>
            </a:r>
            <a:endParaRPr lang="en-US" sz="900" dirty="0"/>
          </a:p>
          <a:p>
            <a:pPr defTabSz="914400">
              <a:lnSpc>
                <a:spcPct val="90000"/>
              </a:lnSpc>
              <a:spcAft>
                <a:spcPts val="600"/>
              </a:spcAft>
            </a:pPr>
            <a:r>
              <a:rPr lang="en-US" sz="900" i="1" dirty="0"/>
              <a:t>Action Mental Health Workshops - P5</a:t>
            </a:r>
          </a:p>
          <a:p>
            <a:pPr defTabSz="914400">
              <a:lnSpc>
                <a:spcPct val="90000"/>
              </a:lnSpc>
              <a:spcAft>
                <a:spcPts val="600"/>
              </a:spcAft>
            </a:pPr>
            <a:r>
              <a:rPr lang="en-US" sz="900" i="1" dirty="0"/>
              <a:t>FS Trip - Global Adventure Play</a:t>
            </a:r>
          </a:p>
          <a:p>
            <a:pPr indent="-228600" defTabSz="914400">
              <a:lnSpc>
                <a:spcPct val="90000"/>
              </a:lnSpc>
              <a:spcAft>
                <a:spcPts val="600"/>
              </a:spcAft>
              <a:buFont typeface="Arial" panose="020B0604020202020204" pitchFamily="34" charset="0"/>
              <a:buChar char="•"/>
            </a:pPr>
            <a:endParaRPr lang="en-US" sz="900" dirty="0"/>
          </a:p>
          <a:p>
            <a:pPr defTabSz="914400">
              <a:lnSpc>
                <a:spcPct val="90000"/>
              </a:lnSpc>
              <a:spcAft>
                <a:spcPts val="600"/>
              </a:spcAft>
            </a:pPr>
            <a:r>
              <a:rPr lang="en-US" sz="900" b="1" i="1" dirty="0"/>
              <a:t>Thursday 19th June </a:t>
            </a:r>
          </a:p>
          <a:p>
            <a:pPr defTabSz="914400">
              <a:lnSpc>
                <a:spcPct val="90000"/>
              </a:lnSpc>
              <a:spcAft>
                <a:spcPts val="600"/>
              </a:spcAft>
            </a:pPr>
            <a:r>
              <a:rPr lang="en-US" sz="900" dirty="0"/>
              <a:t>Wizard of Oz Performance KS2</a:t>
            </a:r>
          </a:p>
          <a:p>
            <a:pPr defTabSz="914400">
              <a:lnSpc>
                <a:spcPct val="90000"/>
              </a:lnSpc>
              <a:spcAft>
                <a:spcPts val="600"/>
              </a:spcAft>
            </a:pPr>
            <a:r>
              <a:rPr lang="en-US" sz="900" i="1" dirty="0"/>
              <a:t>Gold Rights Inspection</a:t>
            </a:r>
          </a:p>
          <a:p>
            <a:pPr indent="-228600" defTabSz="914400">
              <a:lnSpc>
                <a:spcPct val="90000"/>
              </a:lnSpc>
              <a:spcAft>
                <a:spcPts val="600"/>
              </a:spcAft>
              <a:buFont typeface="Arial" panose="020B0604020202020204" pitchFamily="34" charset="0"/>
              <a:buChar char="•"/>
            </a:pPr>
            <a:endParaRPr lang="en-US" sz="900" b="1" i="1" dirty="0"/>
          </a:p>
          <a:p>
            <a:pPr defTabSz="914400">
              <a:lnSpc>
                <a:spcPct val="90000"/>
              </a:lnSpc>
              <a:spcAft>
                <a:spcPts val="600"/>
              </a:spcAft>
            </a:pPr>
            <a:r>
              <a:rPr lang="en-US" sz="900" b="1" i="1" dirty="0"/>
              <a:t>Friday 20th June </a:t>
            </a:r>
          </a:p>
          <a:p>
            <a:pPr defTabSz="914400">
              <a:lnSpc>
                <a:spcPct val="90000"/>
              </a:lnSpc>
              <a:spcAft>
                <a:spcPts val="600"/>
              </a:spcAft>
            </a:pPr>
            <a:r>
              <a:rPr lang="en-US" sz="900" i="1" dirty="0"/>
              <a:t>P7 Workshop ‘Taking the next step’</a:t>
            </a:r>
          </a:p>
          <a:p>
            <a:pPr indent="-228600" defTabSz="914400">
              <a:lnSpc>
                <a:spcPct val="90000"/>
              </a:lnSpc>
              <a:spcAft>
                <a:spcPts val="600"/>
              </a:spcAft>
              <a:buFont typeface="Arial" panose="020B0604020202020204" pitchFamily="34" charset="0"/>
              <a:buChar char="•"/>
            </a:pPr>
            <a:endParaRPr lang="en-US" sz="900" i="1" dirty="0"/>
          </a:p>
          <a:p>
            <a:pPr defTabSz="914400">
              <a:lnSpc>
                <a:spcPct val="90000"/>
              </a:lnSpc>
              <a:spcAft>
                <a:spcPts val="600"/>
              </a:spcAft>
            </a:pPr>
            <a:r>
              <a:rPr lang="en-US" sz="900" b="1" dirty="0"/>
              <a:t>Tuesday 24</a:t>
            </a:r>
            <a:r>
              <a:rPr lang="en-US" sz="900" b="1" baseline="30000" dirty="0"/>
              <a:t>th</a:t>
            </a:r>
            <a:r>
              <a:rPr lang="en-US" sz="900" b="1" dirty="0"/>
              <a:t> June</a:t>
            </a:r>
            <a:endParaRPr lang="en-US" sz="900" dirty="0"/>
          </a:p>
          <a:p>
            <a:pPr defTabSz="914400">
              <a:lnSpc>
                <a:spcPct val="90000"/>
              </a:lnSpc>
              <a:spcAft>
                <a:spcPts val="600"/>
              </a:spcAft>
            </a:pPr>
            <a:r>
              <a:rPr lang="en-US" sz="900" dirty="0"/>
              <a:t>Leavers &amp; Prize Giving Assembly</a:t>
            </a:r>
          </a:p>
          <a:p>
            <a:pPr indent="-228600" defTabSz="914400">
              <a:lnSpc>
                <a:spcPct val="90000"/>
              </a:lnSpc>
              <a:spcAft>
                <a:spcPts val="600"/>
              </a:spcAft>
              <a:buFont typeface="Arial" panose="020B0604020202020204" pitchFamily="34" charset="0"/>
              <a:buChar char="•"/>
            </a:pPr>
            <a:endParaRPr lang="en-US" sz="900" dirty="0"/>
          </a:p>
          <a:p>
            <a:pPr defTabSz="914400">
              <a:lnSpc>
                <a:spcPct val="90000"/>
              </a:lnSpc>
              <a:spcAft>
                <a:spcPts val="600"/>
              </a:spcAft>
            </a:pPr>
            <a:r>
              <a:rPr lang="en-US" sz="900" b="1" dirty="0"/>
              <a:t>Wednesday 25</a:t>
            </a:r>
            <a:r>
              <a:rPr lang="en-US" sz="900" b="1" baseline="30000" dirty="0"/>
              <a:t>th</a:t>
            </a:r>
            <a:r>
              <a:rPr lang="en-US" sz="900" b="1" dirty="0"/>
              <a:t> June</a:t>
            </a:r>
            <a:endParaRPr lang="en-US" sz="900" dirty="0"/>
          </a:p>
          <a:p>
            <a:pPr defTabSz="914400">
              <a:lnSpc>
                <a:spcPct val="90000"/>
              </a:lnSpc>
              <a:spcAft>
                <a:spcPts val="600"/>
              </a:spcAft>
            </a:pPr>
            <a:r>
              <a:rPr lang="en-US" sz="900" dirty="0"/>
              <a:t>KS2 Trip to Emerald Park</a:t>
            </a:r>
          </a:p>
          <a:p>
            <a:pPr defTabSz="914400">
              <a:lnSpc>
                <a:spcPct val="90000"/>
              </a:lnSpc>
              <a:spcAft>
                <a:spcPts val="600"/>
              </a:spcAft>
            </a:pPr>
            <a:r>
              <a:rPr lang="en-US" sz="900" dirty="0"/>
              <a:t>P1-P6</a:t>
            </a:r>
          </a:p>
        </p:txBody>
      </p:sp>
      <p:sp>
        <p:nvSpPr>
          <p:cNvPr id="5" name="TextBox 4">
            <a:extLst>
              <a:ext uri="{FF2B5EF4-FFF2-40B4-BE49-F238E27FC236}">
                <a16:creationId xmlns:a16="http://schemas.microsoft.com/office/drawing/2014/main" id="{7FA21AD7-639C-8CE3-15E1-BC55843F681C}"/>
              </a:ext>
            </a:extLst>
          </p:cNvPr>
          <p:cNvSpPr txBox="1"/>
          <p:nvPr/>
        </p:nvSpPr>
        <p:spPr>
          <a:xfrm>
            <a:off x="3925578" y="560425"/>
            <a:ext cx="4118149" cy="369332"/>
          </a:xfrm>
          <a:prstGeom prst="rect">
            <a:avLst/>
          </a:prstGeom>
          <a:noFill/>
        </p:spPr>
        <p:txBody>
          <a:bodyPr wrap="square" rtlCol="0">
            <a:spAutoFit/>
          </a:bodyPr>
          <a:lstStyle/>
          <a:p>
            <a:pPr>
              <a:spcAft>
                <a:spcPts val="600"/>
              </a:spcAft>
            </a:pPr>
            <a:r>
              <a:rPr lang="en-GB" b="1" i="1">
                <a:effectLst/>
                <a:latin typeface="Calibri" panose="020F0502020204030204" pitchFamily="34" charset="0"/>
                <a:ea typeface="Times New Roman" panose="02020603050405020304" pitchFamily="18" charset="0"/>
                <a:cs typeface="Times New Roman" panose="02020603050405020304" pitchFamily="18" charset="0"/>
              </a:rPr>
              <a:t> </a:t>
            </a:r>
            <a:endParaRPr lang="en-GB">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5F25A2C-6AA9-28CB-F246-16E3F30DD178}"/>
              </a:ext>
            </a:extLst>
          </p:cNvPr>
          <p:cNvSpPr txBox="1"/>
          <p:nvPr/>
        </p:nvSpPr>
        <p:spPr>
          <a:xfrm>
            <a:off x="8128001" y="-79653"/>
            <a:ext cx="4157384" cy="1077218"/>
          </a:xfrm>
          <a:prstGeom prst="rect">
            <a:avLst/>
          </a:prstGeom>
          <a:noFill/>
        </p:spPr>
        <p:txBody>
          <a:bodyPr wrap="square" rtlCol="0">
            <a:spAutoFit/>
          </a:bodyPr>
          <a:lstStyle/>
          <a:p>
            <a:pPr>
              <a:spcAft>
                <a:spcPts val="600"/>
              </a:spcAft>
            </a:pPr>
            <a:r>
              <a:rPr lang="en-GB" i="1">
                <a:effectLst/>
                <a:latin typeface="Calibri" panose="020F0502020204030204" pitchFamily="34" charset="0"/>
                <a:ea typeface="Times New Roman" panose="02020603050405020304" pitchFamily="18" charset="0"/>
                <a:cs typeface="Times New Roman" panose="02020603050405020304" pitchFamily="18" charset="0"/>
              </a:rPr>
              <a:t> </a:t>
            </a:r>
            <a:endParaRPr lang="en-GB">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r>
              <a:rPr lang="en-GB" i="1">
                <a:effectLst/>
                <a:latin typeface="Calibri" panose="020F0502020204030204" pitchFamily="34" charset="0"/>
                <a:ea typeface="Times New Roman" panose="02020603050405020304" pitchFamily="18" charset="0"/>
                <a:cs typeface="Times New Roman" panose="02020603050405020304" pitchFamily="18" charset="0"/>
              </a:rPr>
              <a:t> </a:t>
            </a:r>
            <a:endParaRPr lang="en-GB">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b="0" i="1" u="none" strike="noStrike" kern="1200" cap="none" spc="0" normalizeH="0" baseline="0" noProof="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GB" b="0" i="0" u="none" strike="noStrike" kern="1200" cap="none" spc="0" normalizeH="0" baseline="0" noProof="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7B2B19-B1DA-18A9-8F78-36C0EFDF135A}"/>
              </a:ext>
            </a:extLst>
          </p:cNvPr>
          <p:cNvSpPr txBox="1"/>
          <p:nvPr/>
        </p:nvSpPr>
        <p:spPr>
          <a:xfrm>
            <a:off x="4018960" y="468072"/>
            <a:ext cx="3703977" cy="1077218"/>
          </a:xfrm>
          <a:prstGeom prst="rect">
            <a:avLst/>
          </a:prstGeom>
          <a:noFill/>
        </p:spPr>
        <p:txBody>
          <a:bodyPr wrap="square" lIns="91440" tIns="45720" rIns="91440" bIns="45720" rtlCol="0" anchor="t">
            <a:spAutoFit/>
          </a:bodyPr>
          <a:lstStyle/>
          <a:p>
            <a:pPr>
              <a:spcAft>
                <a:spcPts val="600"/>
              </a:spcAft>
            </a:pPr>
            <a:endParaRPr lang="en-GB">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i="1">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b="1" i="1">
              <a:cs typeface="Times New Roman"/>
            </a:endParaRPr>
          </a:p>
        </p:txBody>
      </p:sp>
      <p:sp>
        <p:nvSpPr>
          <p:cNvPr id="9" name="TextBox 8">
            <a:extLst>
              <a:ext uri="{FF2B5EF4-FFF2-40B4-BE49-F238E27FC236}">
                <a16:creationId xmlns:a16="http://schemas.microsoft.com/office/drawing/2014/main" id="{3AE19EC1-D6A3-5968-9E1B-9E1D95DECDFA}"/>
              </a:ext>
            </a:extLst>
          </p:cNvPr>
          <p:cNvSpPr txBox="1"/>
          <p:nvPr/>
        </p:nvSpPr>
        <p:spPr>
          <a:xfrm>
            <a:off x="8264261" y="221578"/>
            <a:ext cx="4469064" cy="1431161"/>
          </a:xfrm>
          <a:prstGeom prst="rect">
            <a:avLst/>
          </a:prstGeom>
          <a:noFill/>
        </p:spPr>
        <p:txBody>
          <a:bodyPr wrap="square" lIns="91440" tIns="45720" rIns="91440" bIns="45720" rtlCol="0" anchor="t">
            <a:spAutoFit/>
          </a:bodyPr>
          <a:lstStyle/>
          <a:p>
            <a:pPr>
              <a:spcAft>
                <a:spcPts val="600"/>
              </a:spcAft>
            </a:pPr>
            <a:endParaRPr lang="en-GB">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b="1" i="1">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600"/>
              </a:spcAft>
            </a:pPr>
            <a:endParaRPr lang="en-GB" i="1">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159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2013 - 2022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16132c6e-0117-401c-98af-933b0adf0ceb" xsi:nil="true"/>
    <FolderType xmlns="16132c6e-0117-401c-98af-933b0adf0ceb" xsi:nil="true"/>
    <Students xmlns="16132c6e-0117-401c-98af-933b0adf0ceb">
      <UserInfo>
        <DisplayName/>
        <AccountId xsi:nil="true"/>
        <AccountType/>
      </UserInfo>
    </Students>
    <LMS_Mappings xmlns="16132c6e-0117-401c-98af-933b0adf0ceb" xsi:nil="true"/>
    <Math_Settings xmlns="16132c6e-0117-401c-98af-933b0adf0ceb" xsi:nil="true"/>
    <Owner xmlns="16132c6e-0117-401c-98af-933b0adf0ceb">
      <UserInfo>
        <DisplayName/>
        <AccountId xsi:nil="true"/>
        <AccountType/>
      </UserInfo>
    </Owner>
    <Student_Groups xmlns="16132c6e-0117-401c-98af-933b0adf0ceb">
      <UserInfo>
        <DisplayName/>
        <AccountId xsi:nil="true"/>
        <AccountType/>
      </UserInfo>
    </Student_Groups>
    <AppVersion xmlns="16132c6e-0117-401c-98af-933b0adf0ceb" xsi:nil="true"/>
    <TeamsChannelId xmlns="16132c6e-0117-401c-98af-933b0adf0ceb" xsi:nil="true"/>
    <Teams_Channel_Section_Location xmlns="16132c6e-0117-401c-98af-933b0adf0ceb" xsi:nil="true"/>
    <Templates xmlns="16132c6e-0117-401c-98af-933b0adf0ceb" xsi:nil="true"/>
    <Has_Teacher_Only_SectionGroup xmlns="16132c6e-0117-401c-98af-933b0adf0ceb" xsi:nil="true"/>
    <NotebookType xmlns="16132c6e-0117-401c-98af-933b0adf0ceb" xsi:nil="true"/>
    <Is_Collaboration_Space_Locked xmlns="16132c6e-0117-401c-98af-933b0adf0ceb" xsi:nil="true"/>
    <Teachers xmlns="16132c6e-0117-401c-98af-933b0adf0ceb">
      <UserInfo>
        <DisplayName/>
        <AccountId xsi:nil="true"/>
        <AccountType/>
      </UserInfo>
    </Teachers>
    <Self_Registration_Enabled xmlns="16132c6e-0117-401c-98af-933b0adf0ceb" xsi:nil="true"/>
    <CultureName xmlns="16132c6e-0117-401c-98af-933b0adf0ceb" xsi:nil="true"/>
    <Distribution_Groups xmlns="16132c6e-0117-401c-98af-933b0adf0ceb" xsi:nil="true"/>
    <Invited_Teachers xmlns="16132c6e-0117-401c-98af-933b0adf0ceb" xsi:nil="true"/>
    <Invited_Students xmlns="16132c6e-0117-401c-98af-933b0adf0ceb" xsi:nil="true"/>
    <IsNotebookLocked xmlns="16132c6e-0117-401c-98af-933b0adf0ceb" xsi:nil="true"/>
    <DefaultSectionNames xmlns="16132c6e-0117-401c-98af-933b0adf0ce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DAB7A3CFF6B5947B8EAFBF27EB224A6" ma:contentTypeVersion="39" ma:contentTypeDescription="Create a new document." ma:contentTypeScope="" ma:versionID="655df3b96a510041ef623ae5be7c5ff9">
  <xsd:schema xmlns:xsd="http://www.w3.org/2001/XMLSchema" xmlns:xs="http://www.w3.org/2001/XMLSchema" xmlns:p="http://schemas.microsoft.com/office/2006/metadata/properties" xmlns:ns3="16132c6e-0117-401c-98af-933b0adf0ceb" xmlns:ns4="5e6e1bfe-946e-485d-937e-61af8bc470a7" targetNamespace="http://schemas.microsoft.com/office/2006/metadata/properties" ma:root="true" ma:fieldsID="18480968e956df0d742262aea44f2133" ns3:_="" ns4:_="">
    <xsd:import namespace="16132c6e-0117-401c-98af-933b0adf0ceb"/>
    <xsd:import namespace="5e6e1bfe-946e-485d-937e-61af8bc470a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element ref="ns3:MediaLengthInSeconds" minOccurs="0"/>
                <xsd:element ref="ns3:_activity"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132c6e-0117-401c-98af-933b0adf0c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NotebookType" ma:index="23" nillable="true" ma:displayName="Notebook Type" ma:internalName="NotebookType">
      <xsd:simpleType>
        <xsd:restriction base="dms:Text"/>
      </xsd:simpleType>
    </xsd:element>
    <xsd:element name="FolderType" ma:index="24" nillable="true" ma:displayName="Folder Type" ma:internalName="FolderType">
      <xsd:simpleType>
        <xsd:restriction base="dms:Text"/>
      </xsd:simpleType>
    </xsd:element>
    <xsd:element name="CultureName" ma:index="25" nillable="true" ma:displayName="Culture Name" ma:internalName="CultureName">
      <xsd:simpleType>
        <xsd:restriction base="dms:Text"/>
      </xsd:simpleType>
    </xsd:element>
    <xsd:element name="AppVersion" ma:index="26" nillable="true" ma:displayName="App Version" ma:internalName="AppVersion">
      <xsd:simpleType>
        <xsd:restriction base="dms:Text"/>
      </xsd:simpleType>
    </xsd:element>
    <xsd:element name="TeamsChannelId" ma:index="27" nillable="true" ma:displayName="Teams Channel Id" ma:internalName="TeamsChannelId">
      <xsd:simpleType>
        <xsd:restriction base="dms:Text"/>
      </xsd:simpleType>
    </xsd:element>
    <xsd:element name="Owner" ma:index="28"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9" nillable="true" ma:displayName="Math Settings" ma:internalName="Math_Settings">
      <xsd:simpleType>
        <xsd:restriction base="dms:Text"/>
      </xsd:simpleType>
    </xsd:element>
    <xsd:element name="DefaultSectionNames" ma:index="30" nillable="true" ma:displayName="Default Section Names" ma:internalName="DefaultSectionNames">
      <xsd:simpleType>
        <xsd:restriction base="dms:Note">
          <xsd:maxLength value="255"/>
        </xsd:restriction>
      </xsd:simpleType>
    </xsd:element>
    <xsd:element name="Templates" ma:index="31" nillable="true" ma:displayName="Templates" ma:internalName="Templates">
      <xsd:simpleType>
        <xsd:restriction base="dms:Note">
          <xsd:maxLength value="255"/>
        </xsd:restriction>
      </xsd:simpleType>
    </xsd:element>
    <xsd:element name="Teachers" ma:index="32"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3"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4"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5" nillable="true" ma:displayName="Distribution Groups" ma:internalName="Distribution_Groups">
      <xsd:simpleType>
        <xsd:restriction base="dms:Note">
          <xsd:maxLength value="255"/>
        </xsd:restriction>
      </xsd:simpleType>
    </xsd:element>
    <xsd:element name="LMS_Mappings" ma:index="36" nillable="true" ma:displayName="LMS Mappings" ma:internalName="LMS_Mappings">
      <xsd:simpleType>
        <xsd:restriction base="dms:Note">
          <xsd:maxLength value="255"/>
        </xsd:restriction>
      </xsd:simpleType>
    </xsd:element>
    <xsd:element name="Invited_Teachers" ma:index="37" nillable="true" ma:displayName="Invited Teachers" ma:internalName="Invited_Teachers">
      <xsd:simpleType>
        <xsd:restriction base="dms:Note">
          <xsd:maxLength value="255"/>
        </xsd:restriction>
      </xsd:simpleType>
    </xsd:element>
    <xsd:element name="Invited_Students" ma:index="38" nillable="true" ma:displayName="Invited Students" ma:internalName="Invited_Students">
      <xsd:simpleType>
        <xsd:restriction base="dms:Note">
          <xsd:maxLength value="255"/>
        </xsd:restriction>
      </xsd:simpleType>
    </xsd:element>
    <xsd:element name="Self_Registration_Enabled" ma:index="39" nillable="true" ma:displayName="Self Registration Enabled" ma:internalName="Self_Registration_Enabled">
      <xsd:simpleType>
        <xsd:restriction base="dms:Boolean"/>
      </xsd:simpleType>
    </xsd:element>
    <xsd:element name="Has_Teacher_Only_SectionGroup" ma:index="40" nillable="true" ma:displayName="Has Teacher Only SectionGroup" ma:internalName="Has_Teacher_Only_SectionGroup">
      <xsd:simpleType>
        <xsd:restriction base="dms:Boolean"/>
      </xsd:simpleType>
    </xsd:element>
    <xsd:element name="Is_Collaboration_Space_Locked" ma:index="41" nillable="true" ma:displayName="Is Collaboration Space Locked" ma:internalName="Is_Collaboration_Space_Locked">
      <xsd:simpleType>
        <xsd:restriction base="dms:Boolean"/>
      </xsd:simpleType>
    </xsd:element>
    <xsd:element name="IsNotebookLocked" ma:index="42" nillable="true" ma:displayName="Is Notebook Locked" ma:internalName="IsNotebookLocked">
      <xsd:simpleType>
        <xsd:restriction base="dms:Boolean"/>
      </xsd:simpleType>
    </xsd:element>
    <xsd:element name="Teams_Channel_Section_Location" ma:index="43" nillable="true" ma:displayName="Teams Channel Section Location" ma:internalName="Teams_Channel_Section_Location">
      <xsd:simpleType>
        <xsd:restriction base="dms:Text"/>
      </xsd:simpleType>
    </xsd:element>
    <xsd:element name="MediaServiceObjectDetectorVersions" ma:index="44" nillable="true" ma:displayName="MediaServiceObjectDetectorVersions" ma:hidden="true" ma:indexed="true" ma:internalName="MediaServiceObjectDetectorVersions" ma:readOnly="true">
      <xsd:simpleType>
        <xsd:restriction base="dms:Text"/>
      </xsd:simpleType>
    </xsd:element>
    <xsd:element name="MediaServiceSystemTags" ma:index="45" nillable="true" ma:displayName="MediaServiceSystemTags" ma:hidden="true" ma:internalName="MediaServiceSystemTags" ma:readOnly="true">
      <xsd:simpleType>
        <xsd:restriction base="dms:Note"/>
      </xsd:simpleType>
    </xsd:element>
    <xsd:element name="MediaServiceSearchProperties" ma:index="4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e6e1bfe-946e-485d-937e-61af8bc470a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4C28386-2838-414B-BAE6-B513FC3E2364}">
  <ds:schemaRefs>
    <ds:schemaRef ds:uri="http://schemas.microsoft.com/office/2006/metadata/properties"/>
    <ds:schemaRef ds:uri="http://www.w3.org/XML/1998/namespace"/>
    <ds:schemaRef ds:uri="http://purl.org/dc/terms/"/>
    <ds:schemaRef ds:uri="http://schemas.microsoft.com/office/2006/documentManagement/types"/>
    <ds:schemaRef ds:uri="16132c6e-0117-401c-98af-933b0adf0ceb"/>
    <ds:schemaRef ds:uri="http://purl.org/dc/elements/1.1/"/>
    <ds:schemaRef ds:uri="http://schemas.microsoft.com/office/infopath/2007/PartnerControls"/>
    <ds:schemaRef ds:uri="http://schemas.openxmlformats.org/package/2006/metadata/core-properties"/>
    <ds:schemaRef ds:uri="5e6e1bfe-946e-485d-937e-61af8bc470a7"/>
    <ds:schemaRef ds:uri="http://purl.org/dc/dcmitype/"/>
  </ds:schemaRefs>
</ds:datastoreItem>
</file>

<file path=customXml/itemProps2.xml><?xml version="1.0" encoding="utf-8"?>
<ds:datastoreItem xmlns:ds="http://schemas.openxmlformats.org/officeDocument/2006/customXml" ds:itemID="{25DFCF67-DB28-499A-AF81-A7C4B2D60539}">
  <ds:schemaRefs>
    <ds:schemaRef ds:uri="16132c6e-0117-401c-98af-933b0adf0ceb"/>
    <ds:schemaRef ds:uri="5e6e1bfe-946e-485d-937e-61af8bc470a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CB2F080-0ECE-4D94-A45D-2871E84C32E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42</TotalTime>
  <Words>7779</Words>
  <Application>Microsoft Office PowerPoint</Application>
  <PresentationFormat>Widescreen</PresentationFormat>
  <Paragraphs>920</Paragraphs>
  <Slides>47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MS Mincho</vt:lpstr>
      <vt:lpstr>Arial</vt:lpstr>
      <vt:lpstr>Calibri</vt:lpstr>
      <vt:lpstr>Calibri Light</vt:lpstr>
      <vt:lpstr>Cambria</vt:lpstr>
      <vt:lpstr>Symbol</vt:lpstr>
      <vt:lpstr>Times New Roman</vt:lpstr>
      <vt:lpstr>Office 2013 - 2022 Theme</vt:lpstr>
      <vt:lpstr>PowerPoint Presentation</vt:lpstr>
      <vt:lpstr>PowerPoint Presentation</vt:lpstr>
      <vt:lpstr>Organisation and Management  of the School</vt:lpstr>
      <vt:lpstr>Duties of  School Governors</vt:lpstr>
      <vt:lpstr>Staffing 2024/2025</vt:lpstr>
      <vt:lpstr>PowerPoint Presentation</vt:lpstr>
      <vt:lpstr>School Budget &amp; Finance Information</vt:lpstr>
      <vt:lpstr>Attendance</vt:lpstr>
      <vt:lpstr>Enrolment </vt:lpstr>
      <vt:lpstr>School Ethos and Mission Statement</vt:lpstr>
      <vt:lpstr>School Ethos and Mission Statement</vt:lpstr>
      <vt:lpstr>School Ethos and Mission Statement</vt:lpstr>
      <vt:lpstr>School Ethos and Mission Statement</vt:lpstr>
      <vt:lpstr>School Ethos and Mission Statement</vt:lpstr>
      <vt:lpstr> Pastoral Care Policy and Child Protection 24/25 </vt:lpstr>
      <vt:lpstr> Pastoral Care Policy and Child Protection 24/25 </vt:lpstr>
      <vt:lpstr>Health and Safety of Children at St Colmcille’s PS</vt:lpstr>
      <vt:lpstr>The  Curriculum</vt:lpstr>
      <vt:lpstr>The  Curriculum  See next slides for Coordinator Reports in Literacy, Numeracy &amp; ICT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Personalised Learning </vt:lpstr>
      <vt:lpstr>Assessment and Reporting Procedures</vt:lpstr>
      <vt:lpstr>Reporting to Parents </vt:lpstr>
      <vt:lpstr>Religious Education </vt:lpstr>
      <vt:lpstr>Learning Support Provision </vt:lpstr>
      <vt:lpstr>Learning Support Centres </vt:lpstr>
      <vt:lpstr>Provision for Pupils with Special Needs  </vt:lpstr>
      <vt:lpstr>PowerPoint Presentation</vt:lpstr>
      <vt:lpstr>PowerPoint Presentation</vt:lpstr>
      <vt:lpstr>Building, Maintenance and Grounds Improvement </vt:lpstr>
      <vt:lpstr>Health and Safety </vt:lpstr>
      <vt:lpstr>Developing Community Links  </vt:lpstr>
      <vt:lpstr>Developing Religious Links </vt:lpstr>
      <vt:lpstr>Parent Support Group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SDP Key Targets</dc:title>
  <dc:creator>S Austin</dc:creator>
  <cp:lastModifiedBy>S Austin</cp:lastModifiedBy>
  <cp:revision>4</cp:revision>
  <dcterms:created xsi:type="dcterms:W3CDTF">2024-05-03T09:12:38Z</dcterms:created>
  <dcterms:modified xsi:type="dcterms:W3CDTF">2025-10-14T15:05:22Z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0x0101002DAB7A3CFF6B5947B8EAFBF27EB224A6</vt:lpwstr>
  </property>
</Properties>
</file>