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handoutMasterIdLst>
    <p:handoutMasterId r:id="rId24"/>
  </p:handoutMasterIdLst>
  <p:sldIdLst>
    <p:sldId id="257" r:id="rId5"/>
    <p:sldId id="269" r:id="rId6"/>
    <p:sldId id="258" r:id="rId7"/>
    <p:sldId id="284" r:id="rId8"/>
    <p:sldId id="270" r:id="rId9"/>
    <p:sldId id="271" r:id="rId10"/>
    <p:sldId id="272" r:id="rId11"/>
    <p:sldId id="273" r:id="rId12"/>
    <p:sldId id="274" r:id="rId13"/>
    <p:sldId id="275" r:id="rId14"/>
    <p:sldId id="276" r:id="rId15"/>
    <p:sldId id="283" r:id="rId16"/>
    <p:sldId id="281" r:id="rId17"/>
    <p:sldId id="282" r:id="rId18"/>
    <p:sldId id="277" r:id="rId19"/>
    <p:sldId id="278" r:id="rId20"/>
    <p:sldId id="279" r:id="rId21"/>
    <p:sldId id="28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p:cViewPr varScale="1">
        <p:scale>
          <a:sx n="116" d="100"/>
          <a:sy n="116" d="100"/>
        </p:scale>
        <p:origin x="102" y="30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11/13/2025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11/13/2025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11/13/2025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11/13/2025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11/13/2025</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11/13/2025</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11/13/2025</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11/13/2025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11/13/2025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11/13/2025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11/13/2025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11/13/2025</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B304388-33E5-40A7-904E-E3E8DABAB40E}"/>
              </a:ext>
            </a:extLst>
          </p:cNvPr>
          <p:cNvSpPr/>
          <p:nvPr/>
        </p:nvSpPr>
        <p:spPr>
          <a:xfrm>
            <a:off x="1199456" y="692696"/>
            <a:ext cx="8280920" cy="3365884"/>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51D0506E-30F1-4214-8C82-96A887FAE6A8}"/>
              </a:ext>
            </a:extLst>
          </p:cNvPr>
          <p:cNvSpPr txBox="1"/>
          <p:nvPr/>
        </p:nvSpPr>
        <p:spPr>
          <a:xfrm>
            <a:off x="2207568" y="1124744"/>
            <a:ext cx="6480720" cy="2800767"/>
          </a:xfrm>
          <a:prstGeom prst="rect">
            <a:avLst/>
          </a:prstGeom>
          <a:noFill/>
        </p:spPr>
        <p:txBody>
          <a:bodyPr wrap="square" rtlCol="0">
            <a:spAutoFit/>
          </a:bodyPr>
          <a:lstStyle/>
          <a:p>
            <a:pPr algn="ctr"/>
            <a:r>
              <a:rPr lang="en-GB" sz="4400" dirty="0">
                <a:solidFill>
                  <a:srgbClr val="002060"/>
                </a:solidFill>
                <a:latin typeface="Comic Sans MS" panose="030F0702030302020204" pitchFamily="66" charset="0"/>
              </a:rPr>
              <a:t>LSC 4 Curriculum Presentation</a:t>
            </a:r>
          </a:p>
          <a:p>
            <a:pPr algn="ctr"/>
            <a:endParaRPr lang="en-GB" sz="4400" dirty="0">
              <a:solidFill>
                <a:srgbClr val="002060"/>
              </a:solidFill>
              <a:latin typeface="Comic Sans MS" panose="030F0702030302020204" pitchFamily="66" charset="0"/>
            </a:endParaRPr>
          </a:p>
          <a:p>
            <a:pPr algn="ctr"/>
            <a:r>
              <a:rPr lang="en-GB" sz="4400" dirty="0">
                <a:solidFill>
                  <a:srgbClr val="002060"/>
                </a:solidFill>
                <a:latin typeface="Comic Sans MS" panose="030F0702030302020204" pitchFamily="66" charset="0"/>
              </a:rPr>
              <a:t>September 2025</a:t>
            </a:r>
          </a:p>
        </p:txBody>
      </p:sp>
      <p:pic>
        <p:nvPicPr>
          <p:cNvPr id="2" name="Picture 1" descr="th.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4232" y="1916832"/>
            <a:ext cx="937070" cy="1131089"/>
          </a:xfrm>
          <a:prstGeom prst="rect">
            <a:avLst/>
          </a:prstGeom>
        </p:spPr>
      </p:pic>
      <p:pic>
        <p:nvPicPr>
          <p:cNvPr id="3" name="Picture 2" descr="school-kids-schoolhouse.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9496" y="1772816"/>
            <a:ext cx="1260140" cy="1326463"/>
          </a:xfrm>
          <a:prstGeom prst="rect">
            <a:avLst/>
          </a:prstGeom>
        </p:spPr>
      </p:pic>
      <p:pic>
        <p:nvPicPr>
          <p:cNvPr id="5" name="Picture 4" descr="kids-holding-welcome-sign.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1904" y="4293096"/>
            <a:ext cx="3744416" cy="2280690"/>
          </a:xfrm>
          <a:prstGeom prst="rect">
            <a:avLst/>
          </a:prstGeom>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 a Slide Title - 1</a:t>
            </a:r>
          </a:p>
        </p:txBody>
      </p:sp>
      <p:sp>
        <p:nvSpPr>
          <p:cNvPr id="3" name="Content Placeholder 2"/>
          <p:cNvSpPr>
            <a:spLocks noGrp="1"/>
          </p:cNvSpPr>
          <p:nvPr>
            <p:ph idx="1"/>
          </p:nvPr>
        </p:nvSpPr>
        <p:spPr/>
        <p:txBody>
          <a:bodyPr/>
          <a:lstStyle/>
          <a:p>
            <a:endParaRPr lang="en-US"/>
          </a:p>
        </p:txBody>
      </p:sp>
      <p:sp>
        <p:nvSpPr>
          <p:cNvPr id="4" name="Rectangle: Rounded Corners 3">
            <a:extLst>
              <a:ext uri="{FF2B5EF4-FFF2-40B4-BE49-F238E27FC236}">
                <a16:creationId xmlns:a16="http://schemas.microsoft.com/office/drawing/2014/main" id="{49CEBDE3-A8F9-4C2F-B853-056DF77D5EBD}"/>
              </a:ext>
            </a:extLst>
          </p:cNvPr>
          <p:cNvSpPr/>
          <p:nvPr/>
        </p:nvSpPr>
        <p:spPr>
          <a:xfrm>
            <a:off x="838200" y="404664"/>
            <a:ext cx="10514384"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Learning Support Centre 4 (LSC 4)</a:t>
            </a:r>
          </a:p>
        </p:txBody>
      </p:sp>
      <p:sp>
        <p:nvSpPr>
          <p:cNvPr id="5" name="Rectangle: Rounded Corners 4">
            <a:extLst>
              <a:ext uri="{FF2B5EF4-FFF2-40B4-BE49-F238E27FC236}">
                <a16:creationId xmlns:a16="http://schemas.microsoft.com/office/drawing/2014/main" id="{108242F7-40BE-4FC3-B2A2-46D9F313D071}"/>
              </a:ext>
            </a:extLst>
          </p:cNvPr>
          <p:cNvSpPr/>
          <p:nvPr/>
        </p:nvSpPr>
        <p:spPr>
          <a:xfrm>
            <a:off x="838200" y="1700064"/>
            <a:ext cx="10514383" cy="338512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Wingdings" panose="05000000000000000000" pitchFamily="2" charset="2"/>
              <a:buChar char="Ø"/>
            </a:pPr>
            <a:r>
              <a:rPr lang="en-GB" sz="2000" dirty="0">
                <a:solidFill>
                  <a:srgbClr val="000090"/>
                </a:solidFill>
                <a:latin typeface="Comic Sans MS" panose="030F0702030302020204" pitchFamily="66" charset="0"/>
              </a:rPr>
              <a:t>An inclusive and caring learning environment.</a:t>
            </a:r>
          </a:p>
          <a:p>
            <a:pPr marL="342900" indent="-342900">
              <a:buFont typeface="Wingdings" panose="05000000000000000000" pitchFamily="2" charset="2"/>
              <a:buChar char="Ø"/>
            </a:pPr>
            <a:r>
              <a:rPr lang="en-GB" sz="2000" dirty="0">
                <a:solidFill>
                  <a:srgbClr val="000090"/>
                </a:solidFill>
                <a:latin typeface="Comic Sans MS" panose="030F0702030302020204" pitchFamily="66" charset="0"/>
              </a:rPr>
              <a:t>Focus on each individual pupil’s areas of strength and improvement.</a:t>
            </a:r>
          </a:p>
          <a:p>
            <a:pPr marL="342900" indent="-342900">
              <a:buFont typeface="Wingdings" panose="05000000000000000000" pitchFamily="2" charset="2"/>
              <a:buChar char="Ø"/>
            </a:pPr>
            <a:r>
              <a:rPr lang="en-GB" sz="2000" dirty="0">
                <a:solidFill>
                  <a:srgbClr val="000090"/>
                </a:solidFill>
                <a:latin typeface="Comic Sans MS" panose="030F0702030302020204" pitchFamily="66" charset="0"/>
              </a:rPr>
              <a:t>Small class size to provide more adult support in small group and 1:1 sessions.</a:t>
            </a:r>
          </a:p>
          <a:p>
            <a:pPr marL="342900" indent="-342900">
              <a:buFont typeface="Wingdings" panose="05000000000000000000" pitchFamily="2" charset="2"/>
              <a:buChar char="Ø"/>
            </a:pPr>
            <a:r>
              <a:rPr lang="en-GB" sz="2000" dirty="0">
                <a:solidFill>
                  <a:srgbClr val="000090"/>
                </a:solidFill>
                <a:latin typeface="Comic Sans MS" panose="030F0702030302020204" pitchFamily="66" charset="0"/>
              </a:rPr>
              <a:t>Highly differentiated work pitched at the level of each child to develop confidence and encourage progress.</a:t>
            </a:r>
          </a:p>
          <a:p>
            <a:pPr marL="342900" indent="-342900">
              <a:buFont typeface="Wingdings" panose="05000000000000000000" pitchFamily="2" charset="2"/>
              <a:buChar char="Ø"/>
            </a:pPr>
            <a:r>
              <a:rPr lang="en-GB" sz="2000" dirty="0">
                <a:solidFill>
                  <a:srgbClr val="000090"/>
                </a:solidFill>
                <a:latin typeface="Comic Sans MS" panose="030F0702030302020204" pitchFamily="66" charset="0"/>
              </a:rPr>
              <a:t>Colourful and engaging classroom displaying pupil work.</a:t>
            </a:r>
          </a:p>
          <a:p>
            <a:pPr marL="342900" indent="-342900">
              <a:buFont typeface="Wingdings" panose="05000000000000000000" pitchFamily="2" charset="2"/>
              <a:buChar char="Ø"/>
            </a:pPr>
            <a:r>
              <a:rPr lang="en-GB" sz="2000" dirty="0">
                <a:solidFill>
                  <a:srgbClr val="000090"/>
                </a:solidFill>
                <a:latin typeface="Comic Sans MS" panose="030F0702030302020204" pitchFamily="66" charset="0"/>
              </a:rPr>
              <a:t>All children have the use of visuals, a multi-sensory approach to learning, 1:1 and small group teaching to support instructions, language and learning.</a:t>
            </a:r>
          </a:p>
        </p:txBody>
      </p:sp>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08242F7-40BE-4FC3-B2A2-46D9F313D071}"/>
              </a:ext>
            </a:extLst>
          </p:cNvPr>
          <p:cNvSpPr/>
          <p:nvPr/>
        </p:nvSpPr>
        <p:spPr>
          <a:xfrm>
            <a:off x="2999656" y="1700808"/>
            <a:ext cx="6048672" cy="4392488"/>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Wingdings" charset="2"/>
              <a:buChar char="v"/>
            </a:pPr>
            <a:r>
              <a:rPr lang="en-US" b="1" dirty="0">
                <a:solidFill>
                  <a:srgbClr val="000090"/>
                </a:solidFill>
                <a:latin typeface="Comic Sans MS"/>
                <a:cs typeface="Comic Sans MS"/>
              </a:rPr>
              <a:t>Mathematics &amp; Numeracy</a:t>
            </a:r>
          </a:p>
          <a:p>
            <a:pPr marL="285750" indent="-285750">
              <a:lnSpc>
                <a:spcPct val="150000"/>
              </a:lnSpc>
              <a:buFont typeface="Wingdings" charset="2"/>
              <a:buChar char="v"/>
            </a:pPr>
            <a:r>
              <a:rPr lang="en-US" b="1" dirty="0">
                <a:solidFill>
                  <a:srgbClr val="000090"/>
                </a:solidFill>
                <a:latin typeface="Comic Sans MS"/>
                <a:cs typeface="Comic Sans MS"/>
              </a:rPr>
              <a:t>Language &amp; Literacy</a:t>
            </a:r>
          </a:p>
          <a:p>
            <a:pPr marL="285750" indent="-285750">
              <a:lnSpc>
                <a:spcPct val="150000"/>
              </a:lnSpc>
              <a:buFont typeface="Wingdings" charset="2"/>
              <a:buChar char="v"/>
            </a:pPr>
            <a:r>
              <a:rPr lang="en-US" b="1" dirty="0">
                <a:solidFill>
                  <a:srgbClr val="000090"/>
                </a:solidFill>
                <a:latin typeface="Comic Sans MS"/>
                <a:cs typeface="Comic Sans MS"/>
              </a:rPr>
              <a:t>World Around Us</a:t>
            </a:r>
          </a:p>
          <a:p>
            <a:pPr marL="285750" indent="-285750">
              <a:lnSpc>
                <a:spcPct val="150000"/>
              </a:lnSpc>
              <a:buFont typeface="Wingdings" charset="2"/>
              <a:buChar char="v"/>
            </a:pPr>
            <a:r>
              <a:rPr lang="en-US" b="1" dirty="0">
                <a:solidFill>
                  <a:srgbClr val="000090"/>
                </a:solidFill>
                <a:latin typeface="Comic Sans MS"/>
                <a:cs typeface="Comic Sans MS"/>
              </a:rPr>
              <a:t>Religion</a:t>
            </a:r>
          </a:p>
          <a:p>
            <a:pPr marL="285750" indent="-285750">
              <a:lnSpc>
                <a:spcPct val="150000"/>
              </a:lnSpc>
              <a:buFont typeface="Wingdings" charset="2"/>
              <a:buChar char="v"/>
            </a:pPr>
            <a:r>
              <a:rPr lang="en-US" b="1" dirty="0">
                <a:solidFill>
                  <a:srgbClr val="000090"/>
                </a:solidFill>
                <a:latin typeface="Comic Sans MS"/>
                <a:cs typeface="Comic Sans MS"/>
              </a:rPr>
              <a:t>ICT</a:t>
            </a:r>
          </a:p>
          <a:p>
            <a:pPr marL="285750" indent="-285750">
              <a:lnSpc>
                <a:spcPct val="150000"/>
              </a:lnSpc>
              <a:buFont typeface="Wingdings" charset="2"/>
              <a:buChar char="v"/>
            </a:pPr>
            <a:r>
              <a:rPr lang="en-US" b="1" dirty="0">
                <a:solidFill>
                  <a:srgbClr val="000090"/>
                </a:solidFill>
                <a:latin typeface="Comic Sans MS"/>
                <a:cs typeface="Comic Sans MS"/>
              </a:rPr>
              <a:t>The Arts – Music, Drama, Art and Design</a:t>
            </a:r>
          </a:p>
          <a:p>
            <a:pPr marL="285750" indent="-285750">
              <a:lnSpc>
                <a:spcPct val="150000"/>
              </a:lnSpc>
              <a:buFont typeface="Wingdings" charset="2"/>
              <a:buChar char="v"/>
            </a:pPr>
            <a:r>
              <a:rPr lang="en-US" b="1" dirty="0">
                <a:solidFill>
                  <a:srgbClr val="000090"/>
                </a:solidFill>
                <a:latin typeface="Comic Sans MS"/>
                <a:cs typeface="Comic Sans MS"/>
              </a:rPr>
              <a:t>PE</a:t>
            </a:r>
          </a:p>
          <a:p>
            <a:pPr marL="285750" indent="-285750">
              <a:lnSpc>
                <a:spcPct val="150000"/>
              </a:lnSpc>
              <a:buFont typeface="Wingdings" charset="2"/>
              <a:buChar char="v"/>
            </a:pPr>
            <a:r>
              <a:rPr lang="en-US" b="1" dirty="0">
                <a:solidFill>
                  <a:srgbClr val="000090"/>
                </a:solidFill>
                <a:latin typeface="Comic Sans MS"/>
                <a:cs typeface="Comic Sans MS"/>
              </a:rPr>
              <a:t>PDMU (Personal Development and Mutual Understanding)</a:t>
            </a:r>
          </a:p>
        </p:txBody>
      </p:sp>
      <p:sp>
        <p:nvSpPr>
          <p:cNvPr id="6" name="Rectangle: Rounded Corners 3">
            <a:extLst>
              <a:ext uri="{FF2B5EF4-FFF2-40B4-BE49-F238E27FC236}">
                <a16:creationId xmlns:a16="http://schemas.microsoft.com/office/drawing/2014/main" id="{49CEBDE3-A8F9-4C2F-B853-056DF77D5EBD}"/>
              </a:ext>
            </a:extLst>
          </p:cNvPr>
          <p:cNvSpPr/>
          <p:nvPr/>
        </p:nvSpPr>
        <p:spPr>
          <a:xfrm>
            <a:off x="3503712" y="476672"/>
            <a:ext cx="475252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Curricular Areas:</a:t>
            </a:r>
          </a:p>
        </p:txBody>
      </p:sp>
      <p:pic>
        <p:nvPicPr>
          <p:cNvPr id="7" name="Picture 6" descr="th-1.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8048" y="2348880"/>
            <a:ext cx="1584176" cy="1375731"/>
          </a:xfrm>
          <a:prstGeom prst="rect">
            <a:avLst/>
          </a:prstGeom>
        </p:spPr>
      </p:pic>
    </p:spTree>
    <p:extLst>
      <p:ext uri="{BB962C8B-B14F-4D97-AF65-F5344CB8AC3E}">
        <p14:creationId xmlns:p14="http://schemas.microsoft.com/office/powerpoint/2010/main" val="684342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3">
            <a:extLst>
              <a:ext uri="{FF2B5EF4-FFF2-40B4-BE49-F238E27FC236}">
                <a16:creationId xmlns:a16="http://schemas.microsoft.com/office/drawing/2014/main" id="{49CEBDE3-A8F9-4C2F-B853-056DF77D5EBD}"/>
              </a:ext>
            </a:extLst>
          </p:cNvPr>
          <p:cNvSpPr/>
          <p:nvPr/>
        </p:nvSpPr>
        <p:spPr>
          <a:xfrm>
            <a:off x="3863752" y="404664"/>
            <a:ext cx="3600400"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Literacy</a:t>
            </a:r>
          </a:p>
        </p:txBody>
      </p:sp>
      <p:sp>
        <p:nvSpPr>
          <p:cNvPr id="7" name="Rectangle: Rounded Corners 4">
            <a:extLst>
              <a:ext uri="{FF2B5EF4-FFF2-40B4-BE49-F238E27FC236}">
                <a16:creationId xmlns:a16="http://schemas.microsoft.com/office/drawing/2014/main" id="{108242F7-40BE-4FC3-B2A2-46D9F313D071}"/>
              </a:ext>
            </a:extLst>
          </p:cNvPr>
          <p:cNvSpPr/>
          <p:nvPr/>
        </p:nvSpPr>
        <p:spPr>
          <a:xfrm>
            <a:off x="263351" y="1628800"/>
            <a:ext cx="11326535" cy="2952328"/>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600" b="1" u="sng" dirty="0">
              <a:solidFill>
                <a:srgbClr val="000090"/>
              </a:solidFill>
              <a:latin typeface="Comic Sans MS"/>
              <a:cs typeface="Comic Sans MS"/>
            </a:endParaRPr>
          </a:p>
          <a:p>
            <a:pPr>
              <a:lnSpc>
                <a:spcPct val="150000"/>
              </a:lnSpc>
            </a:pPr>
            <a:r>
              <a:rPr lang="en-US" sz="2000" b="1" u="sng" dirty="0">
                <a:solidFill>
                  <a:srgbClr val="000090"/>
                </a:solidFill>
                <a:latin typeface="Comic Sans MS"/>
                <a:cs typeface="Comic Sans MS"/>
              </a:rPr>
              <a:t>Phonics</a:t>
            </a:r>
          </a:p>
          <a:p>
            <a:pPr marL="285750" indent="-285750">
              <a:lnSpc>
                <a:spcPct val="150000"/>
              </a:lnSpc>
              <a:buFont typeface="Wingdings" charset="2"/>
              <a:buChar char="§"/>
            </a:pPr>
            <a:r>
              <a:rPr lang="en-US" sz="1600" dirty="0">
                <a:solidFill>
                  <a:srgbClr val="000090"/>
                </a:solidFill>
                <a:latin typeface="Comic Sans MS" panose="030F0702030302020204" pitchFamily="66" charset="0"/>
                <a:cs typeface="Comic Sans MS"/>
              </a:rPr>
              <a:t>Following the Linguistic Phonics programme.</a:t>
            </a:r>
          </a:p>
          <a:p>
            <a:pPr marL="285750" indent="-285750">
              <a:lnSpc>
                <a:spcPct val="150000"/>
              </a:lnSpc>
              <a:buFont typeface="Wingdings" charset="2"/>
              <a:buChar char="§"/>
            </a:pPr>
            <a:r>
              <a:rPr lang="en-US" sz="1600" dirty="0">
                <a:solidFill>
                  <a:srgbClr val="000090"/>
                </a:solidFill>
                <a:latin typeface="Comic Sans MS" panose="030F0702030302020204" pitchFamily="66" charset="0"/>
                <a:cs typeface="Comic Sans MS"/>
              </a:rPr>
              <a:t>Daily activities focused on each child’s target sound of the week.</a:t>
            </a:r>
          </a:p>
          <a:p>
            <a:pPr marL="285750" indent="-285750">
              <a:lnSpc>
                <a:spcPct val="150000"/>
              </a:lnSpc>
              <a:buFont typeface="Wingdings" charset="2"/>
              <a:buChar char="§"/>
            </a:pPr>
            <a:r>
              <a:rPr lang="en-US" sz="1600" dirty="0">
                <a:solidFill>
                  <a:srgbClr val="000090"/>
                </a:solidFill>
                <a:latin typeface="Comic Sans MS" panose="030F0702030302020204" pitchFamily="66" charset="0"/>
                <a:cs typeface="Comic Sans MS"/>
              </a:rPr>
              <a:t>Spellings related to weekly focus are given at the start of the week and assessed on Friday.</a:t>
            </a:r>
          </a:p>
          <a:p>
            <a:pPr marL="285750" indent="-285750">
              <a:lnSpc>
                <a:spcPct val="150000"/>
              </a:lnSpc>
              <a:buFont typeface="Wingdings" charset="2"/>
              <a:buChar char="§"/>
            </a:pPr>
            <a:r>
              <a:rPr lang="en-US" sz="1600" dirty="0">
                <a:solidFill>
                  <a:srgbClr val="000090"/>
                </a:solidFill>
                <a:latin typeface="Comic Sans MS" panose="030F0702030302020204" pitchFamily="66" charset="0"/>
                <a:cs typeface="Comic Sans MS"/>
              </a:rPr>
              <a:t>Practical, fun and engaging games and activities to support and reinforce understanding.</a:t>
            </a:r>
          </a:p>
          <a:p>
            <a:pPr marL="285750" indent="-285750">
              <a:lnSpc>
                <a:spcPct val="150000"/>
              </a:lnSpc>
              <a:buFont typeface="Wingdings" charset="2"/>
              <a:buChar char="§"/>
            </a:pPr>
            <a:r>
              <a:rPr lang="en-GB" sz="1600" dirty="0">
                <a:solidFill>
                  <a:srgbClr val="000090"/>
                </a:solidFill>
                <a:latin typeface="Comic Sans MS" panose="030F0702030302020204" pitchFamily="66" charset="0"/>
              </a:rPr>
              <a:t>Incorporating Literacy Shed resources to provide visual and creative stimulus for phonics practice, encouraging discussion, vocabulary building, and sentence creation linked to target sounds.</a:t>
            </a:r>
            <a:endParaRPr lang="en-US" sz="1600" dirty="0">
              <a:solidFill>
                <a:srgbClr val="000090"/>
              </a:solidFill>
              <a:latin typeface="Comic Sans MS" panose="030F0702030302020204" pitchFamily="66" charset="0"/>
              <a:cs typeface="Comic Sans MS"/>
            </a:endParaRPr>
          </a:p>
          <a:p>
            <a:pPr marL="285750" indent="-285750">
              <a:lnSpc>
                <a:spcPct val="150000"/>
              </a:lnSpc>
              <a:buFont typeface="Wingdings" charset="2"/>
              <a:buChar char="§"/>
            </a:pPr>
            <a:endParaRPr lang="en-US" dirty="0">
              <a:solidFill>
                <a:srgbClr val="000090"/>
              </a:solidFill>
              <a:latin typeface="Comic Sans MS"/>
              <a:cs typeface="Comic Sans MS"/>
            </a:endParaRPr>
          </a:p>
        </p:txBody>
      </p:sp>
      <p:pic>
        <p:nvPicPr>
          <p:cNvPr id="11" name="Picture 10" descr="phonic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376" y="260648"/>
            <a:ext cx="1737429" cy="1174502"/>
          </a:xfrm>
          <a:prstGeom prst="rect">
            <a:avLst/>
          </a:prstGeom>
        </p:spPr>
      </p:pic>
      <p:pic>
        <p:nvPicPr>
          <p:cNvPr id="15" name="Picture 14" descr="th-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4472" y="404664"/>
            <a:ext cx="1245415" cy="1239540"/>
          </a:xfrm>
          <a:prstGeom prst="rect">
            <a:avLst/>
          </a:prstGeom>
        </p:spPr>
      </p:pic>
    </p:spTree>
    <p:extLst>
      <p:ext uri="{BB962C8B-B14F-4D97-AF65-F5344CB8AC3E}">
        <p14:creationId xmlns:p14="http://schemas.microsoft.com/office/powerpoint/2010/main" val="39125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3">
            <a:extLst>
              <a:ext uri="{FF2B5EF4-FFF2-40B4-BE49-F238E27FC236}">
                <a16:creationId xmlns:a16="http://schemas.microsoft.com/office/drawing/2014/main" id="{49CEBDE3-A8F9-4C2F-B853-056DF77D5EBD}"/>
              </a:ext>
            </a:extLst>
          </p:cNvPr>
          <p:cNvSpPr/>
          <p:nvPr/>
        </p:nvSpPr>
        <p:spPr>
          <a:xfrm>
            <a:off x="3863752" y="404664"/>
            <a:ext cx="3600400"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Literacy</a:t>
            </a:r>
          </a:p>
        </p:txBody>
      </p:sp>
      <p:sp>
        <p:nvSpPr>
          <p:cNvPr id="8" name="Rectangle: Rounded Corners 4">
            <a:extLst>
              <a:ext uri="{FF2B5EF4-FFF2-40B4-BE49-F238E27FC236}">
                <a16:creationId xmlns:a16="http://schemas.microsoft.com/office/drawing/2014/main" id="{108242F7-40BE-4FC3-B2A2-46D9F313D071}"/>
              </a:ext>
            </a:extLst>
          </p:cNvPr>
          <p:cNvSpPr/>
          <p:nvPr/>
        </p:nvSpPr>
        <p:spPr>
          <a:xfrm>
            <a:off x="263352" y="1479774"/>
            <a:ext cx="11495915" cy="5378226"/>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a:lnSpc>
                <a:spcPct val="150000"/>
              </a:lnSpc>
            </a:pPr>
            <a:endParaRPr lang="en-US" sz="2000" b="1" u="sng" dirty="0">
              <a:solidFill>
                <a:srgbClr val="000090"/>
              </a:solidFill>
              <a:latin typeface="Comic Sans MS"/>
              <a:cs typeface="Comic Sans MS"/>
            </a:endParaRPr>
          </a:p>
          <a:p>
            <a:pPr marL="285750" indent="-285750">
              <a:lnSpc>
                <a:spcPct val="150000"/>
              </a:lnSpc>
              <a:buFont typeface="Wingdings" charset="2"/>
              <a:buChar char="§"/>
            </a:pPr>
            <a:endParaRPr lang="en-US" sz="2000" dirty="0">
              <a:solidFill>
                <a:srgbClr val="000090"/>
              </a:solidFill>
              <a:latin typeface="Comic Sans MS"/>
              <a:cs typeface="Comic Sans MS"/>
            </a:endParaRPr>
          </a:p>
          <a:p>
            <a:pPr marL="285750" indent="-285750">
              <a:lnSpc>
                <a:spcPct val="150000"/>
              </a:lnSpc>
              <a:buFont typeface="Wingdings" charset="2"/>
              <a:buChar char="§"/>
            </a:pPr>
            <a:endParaRPr lang="en-US" sz="1400" dirty="0">
              <a:solidFill>
                <a:srgbClr val="000090"/>
              </a:solidFill>
              <a:latin typeface="Comic Sans MS"/>
              <a:cs typeface="Comic Sans MS"/>
            </a:endParaRPr>
          </a:p>
          <a:p>
            <a:pPr marL="285750" indent="-285750">
              <a:lnSpc>
                <a:spcPct val="150000"/>
              </a:lnSpc>
              <a:buFont typeface="Wingdings" charset="2"/>
              <a:buChar char="§"/>
            </a:pPr>
            <a:endParaRPr lang="en-US" sz="1400" dirty="0">
              <a:solidFill>
                <a:srgbClr val="000090"/>
              </a:solidFill>
              <a:latin typeface="Comic Sans MS"/>
              <a:cs typeface="Comic Sans MS"/>
            </a:endParaRPr>
          </a:p>
        </p:txBody>
      </p:sp>
      <p:pic>
        <p:nvPicPr>
          <p:cNvPr id="11" name="Picture 10" descr="phonic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360" y="144562"/>
            <a:ext cx="1737429" cy="1174502"/>
          </a:xfrm>
          <a:prstGeom prst="rect">
            <a:avLst/>
          </a:prstGeom>
        </p:spPr>
      </p:pic>
      <p:pic>
        <p:nvPicPr>
          <p:cNvPr id="15" name="Picture 14" descr="th-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013" y="144562"/>
            <a:ext cx="1245415" cy="1239540"/>
          </a:xfrm>
          <a:prstGeom prst="rect">
            <a:avLst/>
          </a:prstGeom>
        </p:spPr>
      </p:pic>
      <p:sp>
        <p:nvSpPr>
          <p:cNvPr id="2" name="Rectangle 1">
            <a:extLst>
              <a:ext uri="{FF2B5EF4-FFF2-40B4-BE49-F238E27FC236}">
                <a16:creationId xmlns:a16="http://schemas.microsoft.com/office/drawing/2014/main" id="{D6E4A20E-F32C-F5C5-CD93-5092CEF1E082}"/>
              </a:ext>
            </a:extLst>
          </p:cNvPr>
          <p:cNvSpPr>
            <a:spLocks noChangeArrowheads="1"/>
          </p:cNvSpPr>
          <p:nvPr/>
        </p:nvSpPr>
        <p:spPr bwMode="auto">
          <a:xfrm>
            <a:off x="551384" y="1823919"/>
            <a:ext cx="10998524"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a:ln>
                  <a:noFill/>
                </a:ln>
                <a:solidFill>
                  <a:srgbClr val="000090"/>
                </a:solidFill>
                <a:effectLst/>
                <a:latin typeface="Comic Sans MS" panose="030F0702030302020204" pitchFamily="66" charset="0"/>
              </a:rPr>
              <a:t>Literacy Skills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1" i="0" u="none" strike="noStrike" cap="none" normalizeH="0" baseline="0" dirty="0">
              <a:ln>
                <a:noFill/>
              </a:ln>
              <a:solidFill>
                <a:srgbClr val="00009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The skills taught will often relate to the World Around Us topic and associated writing tasks.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These will include: punctuation, grammar, sentence structure, and vocabulary development.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All activities, games, and tasks are differentiated to meet the needs and ability of each individual child.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Pupils will have the opportunity to develop their skills in: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err="1">
                <a:ln>
                  <a:noFill/>
                </a:ln>
                <a:solidFill>
                  <a:srgbClr val="000090"/>
                </a:solidFill>
                <a:effectLst/>
                <a:latin typeface="Comic Sans MS" panose="030F0702030302020204" pitchFamily="66" charset="0"/>
              </a:rPr>
              <a:t>Recognising</a:t>
            </a:r>
            <a:r>
              <a:rPr kumimoji="0" lang="en-US" altLang="en-US" sz="1600" b="1" i="0" u="none" strike="noStrike" cap="none" normalizeH="0" baseline="0" dirty="0">
                <a:ln>
                  <a:noFill/>
                </a:ln>
                <a:solidFill>
                  <a:srgbClr val="000090"/>
                </a:solidFill>
                <a:effectLst/>
                <a:latin typeface="Comic Sans MS" panose="030F0702030302020204" pitchFamily="66" charset="0"/>
              </a:rPr>
              <a:t> and forming letters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Pencil control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Building Stage 1–6 phonics words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err="1">
                <a:ln>
                  <a:noFill/>
                </a:ln>
                <a:solidFill>
                  <a:srgbClr val="000090"/>
                </a:solidFill>
                <a:effectLst/>
                <a:latin typeface="Comic Sans MS" panose="030F0702030302020204" pitchFamily="66" charset="0"/>
              </a:rPr>
              <a:t>Recognising</a:t>
            </a:r>
            <a:r>
              <a:rPr kumimoji="0" lang="en-US" altLang="en-US" sz="1600" b="1" i="0" u="none" strike="noStrike" cap="none" normalizeH="0" baseline="0" dirty="0">
                <a:ln>
                  <a:noFill/>
                </a:ln>
                <a:solidFill>
                  <a:srgbClr val="000090"/>
                </a:solidFill>
                <a:effectLst/>
                <a:latin typeface="Comic Sans MS" panose="030F0702030302020204" pitchFamily="66" charset="0"/>
              </a:rPr>
              <a:t> tricky words and High Frequency words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Exploring sentence structure and punctuation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Using adjectives to describe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Exploring rhyming patterns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Counting syllables in words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Extending sentences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Literacy Shed videos and resources will be used to provide engaging visual prompts for writing, encourage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00090"/>
                </a:solidFill>
                <a:effectLst/>
                <a:latin typeface="Comic Sans MS" panose="030F0702030302020204" pitchFamily="66" charset="0"/>
              </a:rPr>
              <a:t>discussion, and inspire creative tasks linked to phonics, grammar, and descriptive language. </a:t>
            </a:r>
          </a:p>
        </p:txBody>
      </p:sp>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4">
            <a:extLst>
              <a:ext uri="{FF2B5EF4-FFF2-40B4-BE49-F238E27FC236}">
                <a16:creationId xmlns:a16="http://schemas.microsoft.com/office/drawing/2014/main" id="{108242F7-40BE-4FC3-B2A2-46D9F313D071}"/>
              </a:ext>
            </a:extLst>
          </p:cNvPr>
          <p:cNvSpPr/>
          <p:nvPr/>
        </p:nvSpPr>
        <p:spPr>
          <a:xfrm>
            <a:off x="479376" y="1700808"/>
            <a:ext cx="5256584" cy="3384376"/>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a:lnSpc>
                <a:spcPct val="150000"/>
              </a:lnSpc>
            </a:pPr>
            <a:r>
              <a:rPr lang="en-US" sz="1400" b="1" u="sng" dirty="0">
                <a:solidFill>
                  <a:srgbClr val="000090"/>
                </a:solidFill>
                <a:latin typeface="Comic Sans MS"/>
                <a:cs typeface="Comic Sans MS"/>
              </a:rPr>
              <a:t>Writing</a:t>
            </a:r>
          </a:p>
          <a:p>
            <a:pPr marL="285750" indent="-285750">
              <a:lnSpc>
                <a:spcPct val="150000"/>
              </a:lnSpc>
              <a:buFont typeface="Wingdings" charset="2"/>
              <a:buChar char="§"/>
            </a:pPr>
            <a:r>
              <a:rPr lang="en-US" sz="1400" dirty="0">
                <a:solidFill>
                  <a:srgbClr val="000090"/>
                </a:solidFill>
                <a:latin typeface="Comic Sans MS"/>
                <a:cs typeface="Comic Sans MS"/>
              </a:rPr>
              <a:t>Range of activities to build on basic writing skills, using different forms of writing, while incorporating grammar and punctuation concepts covered in class.</a:t>
            </a:r>
          </a:p>
          <a:p>
            <a:pPr marL="285750" indent="-285750">
              <a:lnSpc>
                <a:spcPct val="150000"/>
              </a:lnSpc>
              <a:buFont typeface="Wingdings" charset="2"/>
              <a:buChar char="§"/>
            </a:pPr>
            <a:r>
              <a:rPr lang="en-US" sz="1400" dirty="0">
                <a:solidFill>
                  <a:srgbClr val="000090"/>
                </a:solidFill>
                <a:latin typeface="Comic Sans MS"/>
                <a:cs typeface="Comic Sans MS"/>
              </a:rPr>
              <a:t>Children will complete various activities e.g. ordering words in sentences, sequencing, cut/stick activities etc.</a:t>
            </a:r>
          </a:p>
          <a:p>
            <a:pPr marL="285750" indent="-285750">
              <a:lnSpc>
                <a:spcPct val="150000"/>
              </a:lnSpc>
              <a:buFont typeface="Wingdings" charset="2"/>
              <a:buChar char="§"/>
            </a:pPr>
            <a:r>
              <a:rPr lang="en-US" sz="1400" dirty="0">
                <a:solidFill>
                  <a:srgbClr val="000090"/>
                </a:solidFill>
                <a:latin typeface="Comic Sans MS"/>
                <a:cs typeface="Comic Sans MS"/>
              </a:rPr>
              <a:t>Links between writing activities and our World Around Us topic, shared class text .etc.</a:t>
            </a:r>
          </a:p>
          <a:p>
            <a:pPr marL="285750" indent="-285750">
              <a:lnSpc>
                <a:spcPct val="150000"/>
              </a:lnSpc>
              <a:buFont typeface="Wingdings" charset="2"/>
              <a:buChar char="§"/>
            </a:pPr>
            <a:endParaRPr lang="en-US" sz="1400" dirty="0">
              <a:solidFill>
                <a:srgbClr val="000090"/>
              </a:solidFill>
              <a:latin typeface="Comic Sans MS"/>
              <a:cs typeface="Comic Sans MS"/>
            </a:endParaRPr>
          </a:p>
          <a:p>
            <a:pPr marL="285750" indent="-285750">
              <a:lnSpc>
                <a:spcPct val="150000"/>
              </a:lnSpc>
              <a:buFont typeface="Wingdings" charset="2"/>
              <a:buChar char="§"/>
            </a:pPr>
            <a:endParaRPr lang="en-US" sz="1400" dirty="0">
              <a:solidFill>
                <a:srgbClr val="000090"/>
              </a:solidFill>
              <a:latin typeface="Comic Sans MS"/>
              <a:cs typeface="Comic Sans MS"/>
            </a:endParaRPr>
          </a:p>
        </p:txBody>
      </p:sp>
      <p:sp>
        <p:nvSpPr>
          <p:cNvPr id="9" name="Rectangle: Rounded Corners 3">
            <a:extLst>
              <a:ext uri="{FF2B5EF4-FFF2-40B4-BE49-F238E27FC236}">
                <a16:creationId xmlns:a16="http://schemas.microsoft.com/office/drawing/2014/main" id="{49CEBDE3-A8F9-4C2F-B853-056DF77D5EBD}"/>
              </a:ext>
            </a:extLst>
          </p:cNvPr>
          <p:cNvSpPr/>
          <p:nvPr/>
        </p:nvSpPr>
        <p:spPr>
          <a:xfrm>
            <a:off x="4007768" y="404664"/>
            <a:ext cx="3744416"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Literacy</a:t>
            </a:r>
          </a:p>
        </p:txBody>
      </p:sp>
      <p:sp>
        <p:nvSpPr>
          <p:cNvPr id="10" name="Rectangle: Rounded Corners 4">
            <a:extLst>
              <a:ext uri="{FF2B5EF4-FFF2-40B4-BE49-F238E27FC236}">
                <a16:creationId xmlns:a16="http://schemas.microsoft.com/office/drawing/2014/main" id="{108242F7-40BE-4FC3-B2A2-46D9F313D071}"/>
              </a:ext>
            </a:extLst>
          </p:cNvPr>
          <p:cNvSpPr/>
          <p:nvPr/>
        </p:nvSpPr>
        <p:spPr>
          <a:xfrm>
            <a:off x="6240016" y="1706995"/>
            <a:ext cx="5616624" cy="3384376"/>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a:lnSpc>
                <a:spcPct val="150000"/>
              </a:lnSpc>
            </a:pPr>
            <a:r>
              <a:rPr lang="en-US" sz="1400" b="1" u="sng" dirty="0">
                <a:solidFill>
                  <a:srgbClr val="000090"/>
                </a:solidFill>
                <a:latin typeface="Comic Sans MS"/>
                <a:cs typeface="Comic Sans MS"/>
              </a:rPr>
              <a:t>Talking and Listening</a:t>
            </a:r>
          </a:p>
          <a:p>
            <a:pPr marL="285750" indent="-285750">
              <a:lnSpc>
                <a:spcPct val="150000"/>
              </a:lnSpc>
              <a:buFont typeface="Wingdings" charset="2"/>
              <a:buChar char="§"/>
            </a:pPr>
            <a:r>
              <a:rPr lang="en-US" sz="1400" dirty="0">
                <a:solidFill>
                  <a:srgbClr val="000090"/>
                </a:solidFill>
                <a:latin typeface="Comic Sans MS"/>
                <a:cs typeface="Comic Sans MS"/>
              </a:rPr>
              <a:t>Whole class, group and paired discussions are carried out related to our topic work and other curricular areas.</a:t>
            </a:r>
          </a:p>
          <a:p>
            <a:pPr marL="285750" indent="-285750">
              <a:lnSpc>
                <a:spcPct val="150000"/>
              </a:lnSpc>
              <a:buFont typeface="Wingdings" charset="2"/>
              <a:buChar char="§"/>
            </a:pPr>
            <a:r>
              <a:rPr lang="en-US" sz="1400" dirty="0">
                <a:solidFill>
                  <a:srgbClr val="000090"/>
                </a:solidFill>
                <a:latin typeface="Comic Sans MS"/>
                <a:cs typeface="Comic Sans MS"/>
              </a:rPr>
              <a:t>Oral comprehension exercises and listening skills activities to reinforce understanding.</a:t>
            </a:r>
          </a:p>
          <a:p>
            <a:pPr marL="285750" indent="-285750">
              <a:lnSpc>
                <a:spcPct val="150000"/>
              </a:lnSpc>
              <a:buFont typeface="Wingdings" charset="2"/>
              <a:buChar char="§"/>
            </a:pPr>
            <a:r>
              <a:rPr lang="en-US" sz="1400" dirty="0">
                <a:solidFill>
                  <a:srgbClr val="000090"/>
                </a:solidFill>
                <a:latin typeface="Comic Sans MS"/>
                <a:cs typeface="Comic Sans MS"/>
              </a:rPr>
              <a:t>Opportunities to ask and answer questions and take part in drama activities to support learning.</a:t>
            </a:r>
          </a:p>
          <a:p>
            <a:pPr marL="285750" indent="-285750">
              <a:lnSpc>
                <a:spcPct val="150000"/>
              </a:lnSpc>
              <a:buFont typeface="Wingdings" charset="2"/>
              <a:buChar char="§"/>
            </a:pPr>
            <a:r>
              <a:rPr lang="en-US" sz="1400" dirty="0">
                <a:solidFill>
                  <a:srgbClr val="000090"/>
                </a:solidFill>
                <a:latin typeface="Comic Sans MS"/>
                <a:cs typeface="Comic Sans MS"/>
              </a:rPr>
              <a:t>Speech and Language activities with </a:t>
            </a:r>
            <a:r>
              <a:rPr lang="en-US" sz="1400" dirty="0" err="1">
                <a:solidFill>
                  <a:srgbClr val="000090"/>
                </a:solidFill>
                <a:latin typeface="Comic Sans MS"/>
                <a:cs typeface="Comic Sans MS"/>
              </a:rPr>
              <a:t>SpL</a:t>
            </a:r>
            <a:r>
              <a:rPr lang="en-US" sz="1400" dirty="0">
                <a:solidFill>
                  <a:srgbClr val="000090"/>
                </a:solidFill>
                <a:latin typeface="Comic Sans MS"/>
                <a:cs typeface="Comic Sans MS"/>
              </a:rPr>
              <a:t> therapists  (Withdrawal of some children for </a:t>
            </a:r>
            <a:r>
              <a:rPr lang="en-US" sz="1400" dirty="0" err="1">
                <a:solidFill>
                  <a:srgbClr val="000090"/>
                </a:solidFill>
                <a:latin typeface="Comic Sans MS"/>
                <a:cs typeface="Comic Sans MS"/>
              </a:rPr>
              <a:t>SpL</a:t>
            </a:r>
            <a:r>
              <a:rPr lang="en-US" sz="1400" dirty="0">
                <a:solidFill>
                  <a:srgbClr val="000090"/>
                </a:solidFill>
                <a:latin typeface="Comic Sans MS"/>
                <a:cs typeface="Comic Sans MS"/>
              </a:rPr>
              <a:t> activities/1:1 work).</a:t>
            </a:r>
          </a:p>
          <a:p>
            <a:pPr marL="285750" indent="-285750">
              <a:lnSpc>
                <a:spcPct val="150000"/>
              </a:lnSpc>
              <a:buFont typeface="Wingdings" charset="2"/>
              <a:buChar char="§"/>
            </a:pPr>
            <a:endParaRPr lang="en-US" sz="1400" dirty="0">
              <a:solidFill>
                <a:srgbClr val="000090"/>
              </a:solidFill>
              <a:latin typeface="Comic Sans MS"/>
              <a:cs typeface="Comic Sans MS"/>
            </a:endParaRPr>
          </a:p>
        </p:txBody>
      </p:sp>
      <p:pic>
        <p:nvPicPr>
          <p:cNvPr id="12" name="Picture 11" descr="th-5.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384" y="404664"/>
            <a:ext cx="1121242" cy="980988"/>
          </a:xfrm>
          <a:prstGeom prst="rect">
            <a:avLst/>
          </a:prstGeom>
        </p:spPr>
      </p:pic>
      <p:pic>
        <p:nvPicPr>
          <p:cNvPr id="13" name="Picture 12" descr="talk and li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6440" y="332656"/>
            <a:ext cx="1800200" cy="1125555"/>
          </a:xfrm>
          <a:prstGeom prst="rect">
            <a:avLst/>
          </a:prstGeom>
        </p:spPr>
      </p:pic>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4">
            <a:extLst>
              <a:ext uri="{FF2B5EF4-FFF2-40B4-BE49-F238E27FC236}">
                <a16:creationId xmlns:a16="http://schemas.microsoft.com/office/drawing/2014/main" id="{108242F7-40BE-4FC3-B2A2-46D9F313D071}"/>
              </a:ext>
            </a:extLst>
          </p:cNvPr>
          <p:cNvSpPr/>
          <p:nvPr/>
        </p:nvSpPr>
        <p:spPr>
          <a:xfrm>
            <a:off x="1727359" y="1844823"/>
            <a:ext cx="7825026" cy="4807827"/>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a:lnSpc>
                <a:spcPct val="150000"/>
              </a:lnSpc>
            </a:pPr>
            <a:r>
              <a:rPr lang="en-US" sz="1600" b="1" u="sng" dirty="0">
                <a:solidFill>
                  <a:srgbClr val="000090"/>
                </a:solidFill>
                <a:latin typeface="Comic Sans MS"/>
                <a:cs typeface="Comic Sans MS"/>
              </a:rPr>
              <a:t>Reading</a:t>
            </a:r>
          </a:p>
          <a:p>
            <a:pPr marL="285750" indent="-285750">
              <a:lnSpc>
                <a:spcPct val="150000"/>
              </a:lnSpc>
              <a:buFont typeface="Wingdings" charset="2"/>
              <a:buChar char="§"/>
            </a:pPr>
            <a:r>
              <a:rPr lang="en-US" sz="1600" dirty="0">
                <a:solidFill>
                  <a:srgbClr val="000090"/>
                </a:solidFill>
                <a:latin typeface="Comic Sans MS"/>
                <a:cs typeface="Comic Sans MS"/>
              </a:rPr>
              <a:t>Children will have opportunities to listen to stories, partake in shared, independent and guided reading.</a:t>
            </a:r>
          </a:p>
          <a:p>
            <a:pPr marL="285750" indent="-285750">
              <a:lnSpc>
                <a:spcPct val="150000"/>
              </a:lnSpc>
              <a:buFont typeface="Wingdings" charset="2"/>
              <a:buChar char="§"/>
            </a:pPr>
            <a:r>
              <a:rPr lang="en-US" sz="1600" dirty="0">
                <a:solidFill>
                  <a:srgbClr val="000090"/>
                </a:solidFill>
                <a:latin typeface="Comic Sans MS"/>
                <a:cs typeface="Comic Sans MS"/>
              </a:rPr>
              <a:t>Through guided reading sessions pupils will build on their reading fluency before progressing to learn the skills of prediction, clarification, questioning and </a:t>
            </a:r>
            <a:r>
              <a:rPr lang="en-US" sz="1600" dirty="0" err="1">
                <a:solidFill>
                  <a:srgbClr val="000090"/>
                </a:solidFill>
                <a:latin typeface="Comic Sans MS"/>
                <a:cs typeface="Comic Sans MS"/>
              </a:rPr>
              <a:t>summarising</a:t>
            </a:r>
            <a:r>
              <a:rPr lang="en-US" sz="1600" dirty="0">
                <a:solidFill>
                  <a:srgbClr val="000090"/>
                </a:solidFill>
                <a:latin typeface="Comic Sans MS"/>
                <a:cs typeface="Comic Sans MS"/>
              </a:rPr>
              <a:t> at a level they are comfortable with.</a:t>
            </a:r>
          </a:p>
          <a:p>
            <a:pPr marL="285750" indent="-285750">
              <a:lnSpc>
                <a:spcPct val="150000"/>
              </a:lnSpc>
              <a:buFont typeface="Wingdings" charset="2"/>
              <a:buChar char="§"/>
            </a:pPr>
            <a:r>
              <a:rPr lang="en-US" sz="1600" dirty="0">
                <a:solidFill>
                  <a:srgbClr val="000090"/>
                </a:solidFill>
                <a:latin typeface="Comic Sans MS"/>
                <a:cs typeface="Comic Sans MS"/>
              </a:rPr>
              <a:t>Pupils are given activities and tasks to develop their reading and comprehension skills.</a:t>
            </a:r>
          </a:p>
          <a:p>
            <a:pPr marL="285750" indent="-285750">
              <a:lnSpc>
                <a:spcPct val="150000"/>
              </a:lnSpc>
              <a:buFont typeface="Wingdings" charset="2"/>
              <a:buChar char="§"/>
            </a:pPr>
            <a:r>
              <a:rPr lang="en-GB" sz="1600" kern="1200" dirty="0">
                <a:solidFill>
                  <a:srgbClr val="000090"/>
                </a:solidFill>
                <a:effectLst/>
                <a:latin typeface="Comic Sans MS" panose="030F0702030302020204" pitchFamily="66" charset="0"/>
                <a:ea typeface="Times New Roman" panose="02020603050405020304" pitchFamily="18" charset="0"/>
                <a:cs typeface="Times New Roman" panose="02020603050405020304" pitchFamily="18" charset="0"/>
              </a:rPr>
              <a:t>VIPERS reading comprehension strategies will be taught to enhance children’s reading skills and develop their understanding.</a:t>
            </a:r>
            <a:endParaRPr lang="en-US" sz="1600" dirty="0">
              <a:solidFill>
                <a:srgbClr val="000090"/>
              </a:solidFill>
              <a:latin typeface="Comic Sans MS"/>
              <a:cs typeface="Comic Sans MS"/>
            </a:endParaRPr>
          </a:p>
          <a:p>
            <a:pPr marL="285750" indent="-285750">
              <a:lnSpc>
                <a:spcPct val="150000"/>
              </a:lnSpc>
              <a:buFont typeface="Wingdings" charset="2"/>
              <a:buChar char="§"/>
            </a:pPr>
            <a:r>
              <a:rPr lang="en-US" sz="1600" dirty="0">
                <a:solidFill>
                  <a:srgbClr val="000090"/>
                </a:solidFill>
                <a:latin typeface="Comic Sans MS"/>
                <a:cs typeface="Comic Sans MS"/>
              </a:rPr>
              <a:t>Blend of </a:t>
            </a:r>
            <a:r>
              <a:rPr lang="en-US" sz="1600" dirty="0" err="1">
                <a:solidFill>
                  <a:srgbClr val="000090"/>
                </a:solidFill>
                <a:latin typeface="Comic Sans MS"/>
                <a:cs typeface="Comic Sans MS"/>
              </a:rPr>
              <a:t>ebooks</a:t>
            </a:r>
            <a:r>
              <a:rPr lang="en-US" sz="1600" dirty="0">
                <a:solidFill>
                  <a:srgbClr val="000090"/>
                </a:solidFill>
                <a:latin typeface="Comic Sans MS"/>
                <a:cs typeface="Comic Sans MS"/>
              </a:rPr>
              <a:t> and physical books will be used from the Reading Planet scheme on the Boost Learning platform.</a:t>
            </a:r>
          </a:p>
          <a:p>
            <a:pPr marL="285750" indent="-285750">
              <a:lnSpc>
                <a:spcPct val="150000"/>
              </a:lnSpc>
              <a:buFont typeface="Wingdings" charset="2"/>
              <a:buChar char="§"/>
            </a:pPr>
            <a:endParaRPr lang="en-US" sz="1400" dirty="0">
              <a:solidFill>
                <a:srgbClr val="000090"/>
              </a:solidFill>
              <a:latin typeface="Comic Sans MS"/>
              <a:cs typeface="Comic Sans MS"/>
            </a:endParaRPr>
          </a:p>
          <a:p>
            <a:pPr marL="285750" indent="-285750">
              <a:lnSpc>
                <a:spcPct val="150000"/>
              </a:lnSpc>
              <a:buFont typeface="Wingdings" charset="2"/>
              <a:buChar char="§"/>
            </a:pPr>
            <a:endParaRPr lang="en-US" sz="1400" dirty="0">
              <a:solidFill>
                <a:srgbClr val="000090"/>
              </a:solidFill>
              <a:latin typeface="Comic Sans MS"/>
              <a:cs typeface="Comic Sans MS"/>
            </a:endParaRPr>
          </a:p>
        </p:txBody>
      </p:sp>
      <p:sp>
        <p:nvSpPr>
          <p:cNvPr id="5" name="Rectangle: Rounded Corners 3">
            <a:extLst>
              <a:ext uri="{FF2B5EF4-FFF2-40B4-BE49-F238E27FC236}">
                <a16:creationId xmlns:a16="http://schemas.microsoft.com/office/drawing/2014/main" id="{49CEBDE3-A8F9-4C2F-B853-056DF77D5EBD}"/>
              </a:ext>
            </a:extLst>
          </p:cNvPr>
          <p:cNvSpPr/>
          <p:nvPr/>
        </p:nvSpPr>
        <p:spPr>
          <a:xfrm>
            <a:off x="4151784" y="548680"/>
            <a:ext cx="3024336"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Literacy</a:t>
            </a:r>
          </a:p>
        </p:txBody>
      </p:sp>
      <p:pic>
        <p:nvPicPr>
          <p:cNvPr id="6" name="Picture 5" descr="th-2.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5941" y="244462"/>
            <a:ext cx="1731224" cy="1522836"/>
          </a:xfrm>
          <a:prstGeom prst="rect">
            <a:avLst/>
          </a:prstGeom>
        </p:spPr>
      </p:pic>
      <p:pic>
        <p:nvPicPr>
          <p:cNvPr id="7" name="Picture 6" descr="th-3.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835" y="205349"/>
            <a:ext cx="1512524" cy="1601062"/>
          </a:xfrm>
          <a:prstGeom prst="rect">
            <a:avLst/>
          </a:prstGeom>
        </p:spPr>
      </p:pic>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3">
            <a:extLst>
              <a:ext uri="{FF2B5EF4-FFF2-40B4-BE49-F238E27FC236}">
                <a16:creationId xmlns:a16="http://schemas.microsoft.com/office/drawing/2014/main" id="{49CEBDE3-A8F9-4C2F-B853-056DF77D5EBD}"/>
              </a:ext>
            </a:extLst>
          </p:cNvPr>
          <p:cNvSpPr/>
          <p:nvPr/>
        </p:nvSpPr>
        <p:spPr>
          <a:xfrm>
            <a:off x="3863752" y="548680"/>
            <a:ext cx="439248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Numeracy</a:t>
            </a:r>
          </a:p>
        </p:txBody>
      </p:sp>
      <p:sp>
        <p:nvSpPr>
          <p:cNvPr id="3" name="Rectangle: Rounded Corners 4">
            <a:extLst>
              <a:ext uri="{FF2B5EF4-FFF2-40B4-BE49-F238E27FC236}">
                <a16:creationId xmlns:a16="http://schemas.microsoft.com/office/drawing/2014/main" id="{108242F7-40BE-4FC3-B2A2-46D9F313D071}"/>
              </a:ext>
            </a:extLst>
          </p:cNvPr>
          <p:cNvSpPr/>
          <p:nvPr/>
        </p:nvSpPr>
        <p:spPr>
          <a:xfrm>
            <a:off x="335360" y="1700808"/>
            <a:ext cx="4608512" cy="3168352"/>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a:lnSpc>
                <a:spcPct val="150000"/>
              </a:lnSpc>
            </a:pPr>
            <a:r>
              <a:rPr lang="en-US" sz="1600" b="1" u="sng" dirty="0">
                <a:solidFill>
                  <a:srgbClr val="000090"/>
                </a:solidFill>
                <a:latin typeface="Comic Sans MS"/>
                <a:cs typeface="Comic Sans MS"/>
              </a:rPr>
              <a:t>Mental </a:t>
            </a:r>
            <a:r>
              <a:rPr lang="en-US" sz="1600" b="1" u="sng" dirty="0" err="1">
                <a:solidFill>
                  <a:srgbClr val="000090"/>
                </a:solidFill>
                <a:latin typeface="Comic Sans MS"/>
                <a:cs typeface="Comic Sans MS"/>
              </a:rPr>
              <a:t>Maths</a:t>
            </a:r>
            <a:endParaRPr lang="en-US" sz="1600" b="1" u="sng" dirty="0">
              <a:solidFill>
                <a:srgbClr val="000090"/>
              </a:solidFill>
              <a:latin typeface="Comic Sans MS"/>
              <a:cs typeface="Comic Sans MS"/>
            </a:endParaRPr>
          </a:p>
          <a:p>
            <a:pPr marL="285750" indent="-285750">
              <a:lnSpc>
                <a:spcPct val="150000"/>
              </a:lnSpc>
              <a:buFont typeface="Wingdings" charset="2"/>
              <a:buChar char="§"/>
            </a:pPr>
            <a:r>
              <a:rPr lang="en-US" sz="1600" dirty="0">
                <a:solidFill>
                  <a:srgbClr val="000090"/>
                </a:solidFill>
                <a:latin typeface="Comic Sans MS"/>
                <a:cs typeface="Comic Sans MS"/>
              </a:rPr>
              <a:t>Games and activities to build confidence and consolidate understanding of concepts.</a:t>
            </a:r>
          </a:p>
          <a:p>
            <a:pPr marL="285750" indent="-285750">
              <a:lnSpc>
                <a:spcPct val="150000"/>
              </a:lnSpc>
              <a:buFont typeface="Wingdings" charset="2"/>
              <a:buChar char="§"/>
            </a:pPr>
            <a:r>
              <a:rPr lang="en-US" sz="1600" dirty="0">
                <a:solidFill>
                  <a:srgbClr val="000090"/>
                </a:solidFill>
                <a:latin typeface="Comic Sans MS"/>
                <a:cs typeface="Comic Sans MS"/>
              </a:rPr>
              <a:t>Children will learn strategies for counting and the four number operations within numbers they are comfortable with.</a:t>
            </a:r>
          </a:p>
          <a:p>
            <a:pPr marL="285750" indent="-285750">
              <a:lnSpc>
                <a:spcPct val="150000"/>
              </a:lnSpc>
              <a:buFont typeface="Wingdings" charset="2"/>
              <a:buChar char="§"/>
            </a:pPr>
            <a:endParaRPr lang="en-US" sz="1400" dirty="0">
              <a:solidFill>
                <a:srgbClr val="000090"/>
              </a:solidFill>
              <a:latin typeface="Comic Sans MS"/>
              <a:cs typeface="Comic Sans MS"/>
            </a:endParaRPr>
          </a:p>
        </p:txBody>
      </p:sp>
      <p:sp>
        <p:nvSpPr>
          <p:cNvPr id="4" name="Rectangle: Rounded Corners 4">
            <a:extLst>
              <a:ext uri="{FF2B5EF4-FFF2-40B4-BE49-F238E27FC236}">
                <a16:creationId xmlns:a16="http://schemas.microsoft.com/office/drawing/2014/main" id="{108242F7-40BE-4FC3-B2A2-46D9F313D071}"/>
              </a:ext>
            </a:extLst>
          </p:cNvPr>
          <p:cNvSpPr/>
          <p:nvPr/>
        </p:nvSpPr>
        <p:spPr>
          <a:xfrm>
            <a:off x="5213828" y="1576388"/>
            <a:ext cx="5490684" cy="5196904"/>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600" b="1" u="sng" dirty="0">
                <a:solidFill>
                  <a:srgbClr val="000090"/>
                </a:solidFill>
                <a:latin typeface="Comic Sans MS"/>
                <a:cs typeface="Comic Sans MS"/>
              </a:rPr>
              <a:t>Numeracy, Numeracy Topic &amp; Problem-Solving</a:t>
            </a:r>
          </a:p>
          <a:p>
            <a:pPr marL="285750" indent="-285750">
              <a:lnSpc>
                <a:spcPct val="150000"/>
              </a:lnSpc>
              <a:buFont typeface="Wingdings" charset="2"/>
              <a:buChar char="§"/>
            </a:pPr>
            <a:r>
              <a:rPr lang="en-US" sz="1600" dirty="0">
                <a:solidFill>
                  <a:srgbClr val="000090"/>
                </a:solidFill>
                <a:latin typeface="Comic Sans MS"/>
                <a:cs typeface="Comic Sans MS"/>
              </a:rPr>
              <a:t>Children will complete Numeracy activities in the areas of Number, Topic and Problem Solving (at a level to suit the needs and abilities of each pupil).</a:t>
            </a:r>
          </a:p>
          <a:p>
            <a:pPr marL="285750" indent="-285750">
              <a:lnSpc>
                <a:spcPct val="150000"/>
              </a:lnSpc>
              <a:buFont typeface="Wingdings" charset="2"/>
              <a:buChar char="§"/>
            </a:pPr>
            <a:r>
              <a:rPr lang="en-US" sz="1600" dirty="0">
                <a:solidFill>
                  <a:srgbClr val="000090"/>
                </a:solidFill>
                <a:latin typeface="Comic Sans MS"/>
                <a:cs typeface="Comic Sans MS"/>
              </a:rPr>
              <a:t>Number </a:t>
            </a:r>
            <a:r>
              <a:rPr lang="mr-IN" sz="1600" dirty="0">
                <a:solidFill>
                  <a:srgbClr val="000090"/>
                </a:solidFill>
                <a:latin typeface="Comic Sans MS"/>
                <a:cs typeface="Comic Sans MS"/>
              </a:rPr>
              <a:t>–</a:t>
            </a:r>
            <a:r>
              <a:rPr lang="en-US" sz="1600" dirty="0">
                <a:solidFill>
                  <a:srgbClr val="000090"/>
                </a:solidFill>
                <a:latin typeface="Comic Sans MS"/>
                <a:cs typeface="Comic Sans MS"/>
              </a:rPr>
              <a:t> understanding number, addition, subtraction, multiplication, money, division,, fractions, decimals etc.</a:t>
            </a:r>
          </a:p>
          <a:p>
            <a:pPr marL="285750" indent="-285750">
              <a:lnSpc>
                <a:spcPct val="150000"/>
              </a:lnSpc>
              <a:buFont typeface="Wingdings" charset="2"/>
              <a:buChar char="§"/>
            </a:pPr>
            <a:r>
              <a:rPr lang="en-US" sz="1600" dirty="0">
                <a:solidFill>
                  <a:srgbClr val="000090"/>
                </a:solidFill>
                <a:latin typeface="Comic Sans MS"/>
                <a:cs typeface="Comic Sans MS"/>
              </a:rPr>
              <a:t>Topic </a:t>
            </a:r>
            <a:r>
              <a:rPr lang="mr-IN" sz="1600" dirty="0">
                <a:solidFill>
                  <a:srgbClr val="000090"/>
                </a:solidFill>
                <a:latin typeface="Comic Sans MS"/>
                <a:cs typeface="Comic Sans MS"/>
              </a:rPr>
              <a:t>–</a:t>
            </a:r>
            <a:r>
              <a:rPr lang="en-US" sz="1600" dirty="0">
                <a:solidFill>
                  <a:srgbClr val="000090"/>
                </a:solidFill>
                <a:latin typeface="Comic Sans MS"/>
                <a:cs typeface="Comic Sans MS"/>
              </a:rPr>
              <a:t> shape and space, handling data, measure, position and movement.</a:t>
            </a:r>
          </a:p>
          <a:p>
            <a:pPr marL="285750" indent="-285750">
              <a:lnSpc>
                <a:spcPct val="150000"/>
              </a:lnSpc>
              <a:buFont typeface="Wingdings" charset="2"/>
              <a:buChar char="§"/>
            </a:pPr>
            <a:r>
              <a:rPr lang="en-US" sz="1600" dirty="0">
                <a:solidFill>
                  <a:srgbClr val="000090"/>
                </a:solidFill>
                <a:latin typeface="Comic Sans MS"/>
                <a:cs typeface="Comic Sans MS"/>
              </a:rPr>
              <a:t>Problem-Solving &amp; Investigations- focus on practical numeracy problems to help pupils apply their skills in real-life contexts.</a:t>
            </a:r>
            <a:endParaRPr lang="en-US" sz="1400" dirty="0">
              <a:solidFill>
                <a:srgbClr val="000090"/>
              </a:solidFill>
              <a:latin typeface="Comic Sans MS"/>
              <a:cs typeface="Comic Sans MS"/>
            </a:endParaRPr>
          </a:p>
        </p:txBody>
      </p:sp>
      <p:pic>
        <p:nvPicPr>
          <p:cNvPr id="5" name="Picture 4" descr="problem-Problem-solving.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368" y="183307"/>
            <a:ext cx="1296144" cy="1270221"/>
          </a:xfrm>
          <a:prstGeom prst="rect">
            <a:avLst/>
          </a:prstGeom>
        </p:spPr>
      </p:pic>
      <p:pic>
        <p:nvPicPr>
          <p:cNvPr id="6" name="Picture 5" descr="math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389" y="4941168"/>
            <a:ext cx="1278068" cy="1832124"/>
          </a:xfrm>
          <a:prstGeom prst="rect">
            <a:avLst/>
          </a:prstGeom>
        </p:spPr>
      </p:pic>
      <p:pic>
        <p:nvPicPr>
          <p:cNvPr id="7" name="Picture 6" descr="th-6.jpe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32504" y="188640"/>
            <a:ext cx="921624" cy="1315740"/>
          </a:xfrm>
          <a:prstGeom prst="rect">
            <a:avLst/>
          </a:prstGeom>
        </p:spPr>
      </p:pic>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3">
            <a:extLst>
              <a:ext uri="{FF2B5EF4-FFF2-40B4-BE49-F238E27FC236}">
                <a16:creationId xmlns:a16="http://schemas.microsoft.com/office/drawing/2014/main" id="{49CEBDE3-A8F9-4C2F-B853-056DF77D5EBD}"/>
              </a:ext>
            </a:extLst>
          </p:cNvPr>
          <p:cNvSpPr/>
          <p:nvPr/>
        </p:nvSpPr>
        <p:spPr>
          <a:xfrm>
            <a:off x="3071664" y="476672"/>
            <a:ext cx="475252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The World Around Us</a:t>
            </a:r>
          </a:p>
        </p:txBody>
      </p:sp>
      <p:sp>
        <p:nvSpPr>
          <p:cNvPr id="7" name="Rectangle: Rounded Corners 4">
            <a:extLst>
              <a:ext uri="{FF2B5EF4-FFF2-40B4-BE49-F238E27FC236}">
                <a16:creationId xmlns:a16="http://schemas.microsoft.com/office/drawing/2014/main" id="{108242F7-40BE-4FC3-B2A2-46D9F313D071}"/>
              </a:ext>
            </a:extLst>
          </p:cNvPr>
          <p:cNvSpPr/>
          <p:nvPr/>
        </p:nvSpPr>
        <p:spPr>
          <a:xfrm>
            <a:off x="1919536" y="1772816"/>
            <a:ext cx="7560840" cy="4176464"/>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600" b="1" u="sng" dirty="0">
              <a:solidFill>
                <a:srgbClr val="000090"/>
              </a:solidFill>
              <a:latin typeface="Comic Sans MS"/>
              <a:cs typeface="Comic Sans MS"/>
            </a:endParaRPr>
          </a:p>
          <a:p>
            <a:pPr>
              <a:lnSpc>
                <a:spcPct val="150000"/>
              </a:lnSpc>
            </a:pPr>
            <a:r>
              <a:rPr lang="en-US" b="1" u="sng" dirty="0">
                <a:solidFill>
                  <a:srgbClr val="000090"/>
                </a:solidFill>
                <a:latin typeface="Comic Sans MS"/>
                <a:cs typeface="Comic Sans MS"/>
              </a:rPr>
              <a:t>The World Around Us</a:t>
            </a:r>
          </a:p>
          <a:p>
            <a:pPr marL="285750" indent="-285750">
              <a:lnSpc>
                <a:spcPct val="150000"/>
              </a:lnSpc>
              <a:buFont typeface="Wingdings" charset="2"/>
              <a:buChar char="§"/>
            </a:pPr>
            <a:r>
              <a:rPr lang="en-US" dirty="0">
                <a:solidFill>
                  <a:srgbClr val="000090"/>
                </a:solidFill>
                <a:latin typeface="Comic Sans MS"/>
                <a:cs typeface="Comic Sans MS"/>
              </a:rPr>
              <a:t>Each term a topic is chosen and various activities planned to support and develop knowledge and understanding across the areas of Science, History and Geography.</a:t>
            </a:r>
          </a:p>
          <a:p>
            <a:pPr marL="285750" indent="-285750">
              <a:lnSpc>
                <a:spcPct val="150000"/>
              </a:lnSpc>
              <a:buFont typeface="Wingdings" charset="2"/>
              <a:buChar char="§"/>
            </a:pPr>
            <a:r>
              <a:rPr lang="en-US" dirty="0">
                <a:solidFill>
                  <a:srgbClr val="000090"/>
                </a:solidFill>
                <a:latin typeface="Comic Sans MS"/>
                <a:cs typeface="Comic Sans MS"/>
              </a:rPr>
              <a:t>Cross curricular links to other curricular areas, helps pupils to make connections between different areas of their learning.</a:t>
            </a:r>
          </a:p>
          <a:p>
            <a:pPr marL="285750" indent="-285750">
              <a:lnSpc>
                <a:spcPct val="150000"/>
              </a:lnSpc>
              <a:buFont typeface="Wingdings" charset="2"/>
              <a:buChar char="§"/>
            </a:pPr>
            <a:r>
              <a:rPr lang="en-US" dirty="0">
                <a:solidFill>
                  <a:srgbClr val="000090"/>
                </a:solidFill>
                <a:latin typeface="Comic Sans MS"/>
                <a:cs typeface="Comic Sans MS"/>
              </a:rPr>
              <a:t>Children will be provided with many opportunities for hands on real life experiences e.g. bus outings, Eco Garden, educational field trips .etc.</a:t>
            </a:r>
          </a:p>
          <a:p>
            <a:pPr>
              <a:lnSpc>
                <a:spcPct val="150000"/>
              </a:lnSpc>
            </a:pPr>
            <a:endParaRPr lang="en-US" dirty="0">
              <a:solidFill>
                <a:srgbClr val="000090"/>
              </a:solidFill>
              <a:latin typeface="Comic Sans MS"/>
              <a:cs typeface="Comic Sans MS"/>
            </a:endParaRPr>
          </a:p>
        </p:txBody>
      </p:sp>
      <p:pic>
        <p:nvPicPr>
          <p:cNvPr id="8" name="Picture 7" descr="th-7.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0416" y="260648"/>
            <a:ext cx="1670677" cy="1779816"/>
          </a:xfrm>
          <a:prstGeom prst="rect">
            <a:avLst/>
          </a:prstGeom>
        </p:spPr>
      </p:pic>
      <p:pic>
        <p:nvPicPr>
          <p:cNvPr id="9" name="Picture 8" descr="th-8.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376" y="260648"/>
            <a:ext cx="1152128" cy="1647257"/>
          </a:xfrm>
          <a:prstGeom prst="rect">
            <a:avLst/>
          </a:prstGeom>
        </p:spPr>
      </p:pic>
    </p:spTree>
    <p:extLst>
      <p:ext uri="{BB962C8B-B14F-4D97-AF65-F5344CB8AC3E}">
        <p14:creationId xmlns:p14="http://schemas.microsoft.com/office/powerpoint/2010/main" val="303294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08242F7-40BE-4FC3-B2A2-46D9F313D071}"/>
              </a:ext>
            </a:extLst>
          </p:cNvPr>
          <p:cNvSpPr/>
          <p:nvPr/>
        </p:nvSpPr>
        <p:spPr>
          <a:xfrm>
            <a:off x="2135560" y="1628800"/>
            <a:ext cx="7128792" cy="4392488"/>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600" b="1" u="sng" dirty="0">
                <a:solidFill>
                  <a:srgbClr val="000090"/>
                </a:solidFill>
                <a:latin typeface="Comic Sans MS"/>
                <a:cs typeface="Comic Sans MS"/>
              </a:rPr>
              <a:t>PE</a:t>
            </a:r>
          </a:p>
          <a:p>
            <a:pPr marL="285750" indent="-285750">
              <a:lnSpc>
                <a:spcPct val="150000"/>
              </a:lnSpc>
              <a:buFont typeface="Wingdings" charset="2"/>
              <a:buChar char="§"/>
            </a:pPr>
            <a:r>
              <a:rPr lang="en-US" sz="1600" dirty="0">
                <a:solidFill>
                  <a:srgbClr val="000090"/>
                </a:solidFill>
                <a:latin typeface="Comic Sans MS"/>
                <a:cs typeface="Comic Sans MS"/>
              </a:rPr>
              <a:t>Games such as table tennis, athletics (triathlon), gymnastics, golf, team sports and skills are taught throughout the year using a structured programme.</a:t>
            </a:r>
          </a:p>
          <a:p>
            <a:pPr marL="285750" indent="-285750">
              <a:lnSpc>
                <a:spcPct val="150000"/>
              </a:lnSpc>
              <a:buFont typeface="Wingdings" charset="2"/>
              <a:buChar char="§"/>
            </a:pPr>
            <a:r>
              <a:rPr lang="en-US" sz="1600" dirty="0">
                <a:solidFill>
                  <a:srgbClr val="000090"/>
                </a:solidFill>
                <a:latin typeface="Comic Sans MS"/>
                <a:cs typeface="Comic Sans MS"/>
              </a:rPr>
              <a:t>Children learn about the importance of exercise and keeping our bodies fit and healthy, participation in these lessons is very beneficial for the physical and mental wellbeing of the pupils and is an essential part of the curriculum.</a:t>
            </a:r>
          </a:p>
          <a:p>
            <a:pPr marL="285750" indent="-285750">
              <a:lnSpc>
                <a:spcPct val="150000"/>
              </a:lnSpc>
              <a:buFont typeface="Wingdings" charset="2"/>
              <a:buChar char="§"/>
            </a:pPr>
            <a:r>
              <a:rPr lang="en-US" sz="1600" dirty="0">
                <a:solidFill>
                  <a:srgbClr val="000090"/>
                </a:solidFill>
                <a:latin typeface="Comic Sans MS"/>
                <a:cs typeface="Comic Sans MS"/>
              </a:rPr>
              <a:t>LSC4 pupils will attend swimming lessons at Down Leisure Centre on one day during the week for one term, this is part of the Key Stage 2 curriculum.</a:t>
            </a:r>
            <a:endParaRPr lang="en-US" sz="1400" dirty="0">
              <a:solidFill>
                <a:srgbClr val="000090"/>
              </a:solidFill>
              <a:latin typeface="Comic Sans MS"/>
              <a:cs typeface="Comic Sans MS"/>
            </a:endParaRPr>
          </a:p>
        </p:txBody>
      </p:sp>
      <p:sp>
        <p:nvSpPr>
          <p:cNvPr id="6" name="Rectangle: Rounded Corners 3">
            <a:extLst>
              <a:ext uri="{FF2B5EF4-FFF2-40B4-BE49-F238E27FC236}">
                <a16:creationId xmlns:a16="http://schemas.microsoft.com/office/drawing/2014/main" id="{49CEBDE3-A8F9-4C2F-B853-056DF77D5EBD}"/>
              </a:ext>
            </a:extLst>
          </p:cNvPr>
          <p:cNvSpPr/>
          <p:nvPr/>
        </p:nvSpPr>
        <p:spPr>
          <a:xfrm>
            <a:off x="3143672" y="332656"/>
            <a:ext cx="475252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Physical Education</a:t>
            </a:r>
          </a:p>
        </p:txBody>
      </p:sp>
      <p:pic>
        <p:nvPicPr>
          <p:cNvPr id="7" name="Picture 6" descr="th-9.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28448" y="332656"/>
            <a:ext cx="1224136" cy="1566893"/>
          </a:xfrm>
          <a:prstGeom prst="rect">
            <a:avLst/>
          </a:prstGeom>
        </p:spPr>
      </p:pic>
      <p:pic>
        <p:nvPicPr>
          <p:cNvPr id="8" name="Picture 7" descr="th-10.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384" y="404664"/>
            <a:ext cx="1068416" cy="1484784"/>
          </a:xfrm>
          <a:prstGeom prst="rect">
            <a:avLst/>
          </a:prstGeom>
        </p:spPr>
      </p:pic>
    </p:spTree>
    <p:extLst>
      <p:ext uri="{BB962C8B-B14F-4D97-AF65-F5344CB8AC3E}">
        <p14:creationId xmlns:p14="http://schemas.microsoft.com/office/powerpoint/2010/main" val="217842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
            <a:extLst>
              <a:ext uri="{FF2B5EF4-FFF2-40B4-BE49-F238E27FC236}">
                <a16:creationId xmlns:a16="http://schemas.microsoft.com/office/drawing/2014/main" id="{49CEBDE3-A8F9-4C2F-B853-056DF77D5EBD}"/>
              </a:ext>
            </a:extLst>
          </p:cNvPr>
          <p:cNvSpPr/>
          <p:nvPr/>
        </p:nvSpPr>
        <p:spPr>
          <a:xfrm>
            <a:off x="3071664" y="404664"/>
            <a:ext cx="475252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Integration</a:t>
            </a:r>
          </a:p>
        </p:txBody>
      </p:sp>
      <p:sp>
        <p:nvSpPr>
          <p:cNvPr id="6" name="Rectangle: Rounded Corners 4">
            <a:extLst>
              <a:ext uri="{FF2B5EF4-FFF2-40B4-BE49-F238E27FC236}">
                <a16:creationId xmlns:a16="http://schemas.microsoft.com/office/drawing/2014/main" id="{108242F7-40BE-4FC3-B2A2-46D9F313D071}"/>
              </a:ext>
            </a:extLst>
          </p:cNvPr>
          <p:cNvSpPr/>
          <p:nvPr/>
        </p:nvSpPr>
        <p:spPr>
          <a:xfrm>
            <a:off x="1991544" y="1556792"/>
            <a:ext cx="7416824" cy="4752528"/>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marL="285750" indent="-285750">
              <a:lnSpc>
                <a:spcPct val="150000"/>
              </a:lnSpc>
              <a:buFont typeface="Wingdings" charset="2"/>
              <a:buChar char="§"/>
            </a:pPr>
            <a:r>
              <a:rPr lang="en-US" dirty="0">
                <a:solidFill>
                  <a:srgbClr val="000090"/>
                </a:solidFill>
                <a:latin typeface="Comic Sans MS"/>
                <a:cs typeface="Comic Sans MS"/>
              </a:rPr>
              <a:t>Children integrate with their mainstream classes each week for various lessons and activities such as </a:t>
            </a:r>
            <a:r>
              <a:rPr lang="mr-IN" dirty="0">
                <a:solidFill>
                  <a:srgbClr val="000090"/>
                </a:solidFill>
                <a:latin typeface="Comic Sans MS"/>
                <a:cs typeface="Comic Sans MS"/>
              </a:rPr>
              <a:t>–</a:t>
            </a:r>
            <a:r>
              <a:rPr lang="en-US" dirty="0">
                <a:solidFill>
                  <a:srgbClr val="000090"/>
                </a:solidFill>
                <a:latin typeface="Comic Sans MS"/>
                <a:cs typeface="Comic Sans MS"/>
              </a:rPr>
              <a:t> coaching, PE, Religion, WAU and Art.</a:t>
            </a:r>
          </a:p>
          <a:p>
            <a:pPr marL="285750" indent="-285750">
              <a:lnSpc>
                <a:spcPct val="150000"/>
              </a:lnSpc>
              <a:buFont typeface="Wingdings" charset="2"/>
              <a:buChar char="§"/>
            </a:pPr>
            <a:r>
              <a:rPr lang="en-US" dirty="0">
                <a:solidFill>
                  <a:srgbClr val="000090"/>
                </a:solidFill>
                <a:latin typeface="Comic Sans MS"/>
                <a:cs typeface="Comic Sans MS"/>
              </a:rPr>
              <a:t>During choir, assemblies and visits and workshops from outside agencies, groups and </a:t>
            </a:r>
            <a:r>
              <a:rPr lang="en-US" dirty="0" err="1">
                <a:solidFill>
                  <a:srgbClr val="000090"/>
                </a:solidFill>
                <a:latin typeface="Comic Sans MS"/>
                <a:cs typeface="Comic Sans MS"/>
              </a:rPr>
              <a:t>organisations</a:t>
            </a:r>
            <a:r>
              <a:rPr lang="en-US" dirty="0">
                <a:solidFill>
                  <a:srgbClr val="000090"/>
                </a:solidFill>
                <a:latin typeface="Comic Sans MS"/>
                <a:cs typeface="Comic Sans MS"/>
              </a:rPr>
              <a:t>, pupils join and participate with their respective year group.</a:t>
            </a:r>
          </a:p>
          <a:p>
            <a:pPr marL="285750" indent="-285750">
              <a:lnSpc>
                <a:spcPct val="150000"/>
              </a:lnSpc>
              <a:buFont typeface="Wingdings" charset="2"/>
              <a:buChar char="§"/>
            </a:pPr>
            <a:r>
              <a:rPr lang="en-US" dirty="0">
                <a:solidFill>
                  <a:srgbClr val="000090"/>
                </a:solidFill>
                <a:latin typeface="Comic Sans MS"/>
                <a:cs typeface="Comic Sans MS"/>
              </a:rPr>
              <a:t>Key Stage 2 staff work closely to ensure active participation, good collaboration, areas for various classes to cooperate with one another and to maintain the </a:t>
            </a:r>
            <a:r>
              <a:rPr lang="en-US">
                <a:solidFill>
                  <a:srgbClr val="000090"/>
                </a:solidFill>
                <a:latin typeface="Comic Sans MS"/>
                <a:cs typeface="Comic Sans MS"/>
              </a:rPr>
              <a:t>good standard of </a:t>
            </a:r>
            <a:r>
              <a:rPr lang="en-US" dirty="0" err="1">
                <a:solidFill>
                  <a:srgbClr val="000090"/>
                </a:solidFill>
                <a:latin typeface="Comic Sans MS"/>
                <a:cs typeface="Comic Sans MS"/>
              </a:rPr>
              <a:t>behaviour</a:t>
            </a:r>
            <a:r>
              <a:rPr lang="en-US" dirty="0">
                <a:solidFill>
                  <a:srgbClr val="000090"/>
                </a:solidFill>
                <a:latin typeface="Comic Sans MS"/>
                <a:cs typeface="Comic Sans MS"/>
              </a:rPr>
              <a:t> expected in all classes.</a:t>
            </a:r>
          </a:p>
          <a:p>
            <a:pPr>
              <a:lnSpc>
                <a:spcPct val="150000"/>
              </a:lnSpc>
            </a:pPr>
            <a:endParaRPr lang="en-US" dirty="0">
              <a:solidFill>
                <a:srgbClr val="000090"/>
              </a:solidFill>
              <a:latin typeface="Comic Sans MS"/>
              <a:cs typeface="Comic Sans MS"/>
            </a:endParaRPr>
          </a:p>
        </p:txBody>
      </p:sp>
      <p:pic>
        <p:nvPicPr>
          <p:cNvPr id="8" name="Picture 7" descr="th-12.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2384" y="404664"/>
            <a:ext cx="2160240" cy="1468963"/>
          </a:xfrm>
          <a:prstGeom prst="rect">
            <a:avLst/>
          </a:prstGeom>
        </p:spPr>
      </p:pic>
      <p:pic>
        <p:nvPicPr>
          <p:cNvPr id="9" name="Picture 8" descr="th-11.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548680"/>
            <a:ext cx="2020368" cy="936104"/>
          </a:xfrm>
          <a:prstGeom prst="rect">
            <a:avLst/>
          </a:prstGeom>
        </p:spPr>
      </p:pic>
    </p:spTree>
    <p:extLst>
      <p:ext uri="{BB962C8B-B14F-4D97-AF65-F5344CB8AC3E}">
        <p14:creationId xmlns:p14="http://schemas.microsoft.com/office/powerpoint/2010/main" val="3042794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
            <a:extLst>
              <a:ext uri="{FF2B5EF4-FFF2-40B4-BE49-F238E27FC236}">
                <a16:creationId xmlns:a16="http://schemas.microsoft.com/office/drawing/2014/main" id="{49CEBDE3-A8F9-4C2F-B853-056DF77D5EBD}"/>
              </a:ext>
            </a:extLst>
          </p:cNvPr>
          <p:cNvSpPr/>
          <p:nvPr/>
        </p:nvSpPr>
        <p:spPr>
          <a:xfrm>
            <a:off x="3719736" y="260648"/>
            <a:ext cx="475252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Other Information</a:t>
            </a:r>
          </a:p>
        </p:txBody>
      </p:sp>
      <p:sp>
        <p:nvSpPr>
          <p:cNvPr id="6" name="Rectangle: Rounded Corners 4">
            <a:extLst>
              <a:ext uri="{FF2B5EF4-FFF2-40B4-BE49-F238E27FC236}">
                <a16:creationId xmlns:a16="http://schemas.microsoft.com/office/drawing/2014/main" id="{108242F7-40BE-4FC3-B2A2-46D9F313D071}"/>
              </a:ext>
            </a:extLst>
          </p:cNvPr>
          <p:cNvSpPr/>
          <p:nvPr/>
        </p:nvSpPr>
        <p:spPr>
          <a:xfrm>
            <a:off x="515380" y="1412776"/>
            <a:ext cx="11161240" cy="3744416"/>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a:buChar char="•"/>
            </a:pPr>
            <a:r>
              <a:rPr lang="en-US" sz="1600" dirty="0">
                <a:solidFill>
                  <a:srgbClr val="000090"/>
                </a:solidFill>
                <a:latin typeface="Comic Sans MS"/>
                <a:cs typeface="Comic Sans MS"/>
              </a:rPr>
              <a:t>Thursday Bus Trip- Various LSC classes take turns to explore outdoor environments. Suitable footwear and a waterproof coat would be recommended.</a:t>
            </a:r>
          </a:p>
          <a:p>
            <a:pPr marL="285750" indent="-285750">
              <a:lnSpc>
                <a:spcPct val="150000"/>
              </a:lnSpc>
              <a:buFont typeface="Arial"/>
              <a:buChar char="•"/>
            </a:pPr>
            <a:r>
              <a:rPr lang="en-US" sz="1600" dirty="0">
                <a:solidFill>
                  <a:srgbClr val="000090"/>
                </a:solidFill>
                <a:latin typeface="Comic Sans MS"/>
                <a:cs typeface="Comic Sans MS"/>
              </a:rPr>
              <a:t>Cookery- Pupils have experiences of developing life skills, such as making and preparing foods, as well as hygiene and team-work skills. Making links with other curricular areas, such as World Around Us and Numeracy Topic- Measures.</a:t>
            </a:r>
          </a:p>
          <a:p>
            <a:pPr marL="285750" indent="-285750">
              <a:lnSpc>
                <a:spcPct val="150000"/>
              </a:lnSpc>
              <a:buFont typeface="Arial"/>
              <a:buChar char="•"/>
            </a:pPr>
            <a:r>
              <a:rPr lang="en-US" sz="1600" dirty="0">
                <a:solidFill>
                  <a:srgbClr val="000090"/>
                </a:solidFill>
                <a:latin typeface="Comic Sans MS"/>
                <a:cs typeface="Comic Sans MS"/>
              </a:rPr>
              <a:t>Breakfast Club is available each morning from 8.15 am.</a:t>
            </a:r>
          </a:p>
          <a:p>
            <a:pPr marL="285750" indent="-285750">
              <a:lnSpc>
                <a:spcPct val="150000"/>
              </a:lnSpc>
              <a:buFont typeface="Arial"/>
              <a:buChar char="•"/>
            </a:pPr>
            <a:r>
              <a:rPr lang="en-US" sz="1600" dirty="0">
                <a:solidFill>
                  <a:srgbClr val="000090"/>
                </a:solidFill>
                <a:latin typeface="Comic Sans MS"/>
                <a:cs typeface="Comic Sans MS"/>
              </a:rPr>
              <a:t>After-School Clubs- Clubs are available Monday to Thursday from 3 - 4pm and Homework Club is available from 4 - 4.30pm.</a:t>
            </a:r>
          </a:p>
          <a:p>
            <a:pPr marL="285750" indent="-285750">
              <a:lnSpc>
                <a:spcPct val="150000"/>
              </a:lnSpc>
              <a:buFont typeface="Arial"/>
              <a:buChar char="•"/>
            </a:pPr>
            <a:r>
              <a:rPr lang="en-US" sz="1600" dirty="0" err="1">
                <a:solidFill>
                  <a:srgbClr val="000090"/>
                </a:solidFill>
                <a:latin typeface="Comic Sans MS"/>
                <a:cs typeface="Comic Sans MS"/>
              </a:rPr>
              <a:t>SchoolMoney</a:t>
            </a:r>
            <a:r>
              <a:rPr lang="en-US" sz="1600" dirty="0">
                <a:solidFill>
                  <a:srgbClr val="000090"/>
                </a:solidFill>
                <a:latin typeface="Comic Sans MS"/>
                <a:cs typeface="Comic Sans MS"/>
              </a:rPr>
              <a:t>- We are now a cashless school, all bookings and payments should be made on </a:t>
            </a:r>
            <a:r>
              <a:rPr lang="en-US" sz="1600" dirty="0" err="1">
                <a:solidFill>
                  <a:srgbClr val="000090"/>
                </a:solidFill>
                <a:latin typeface="Comic Sans MS"/>
                <a:cs typeface="Comic Sans MS"/>
              </a:rPr>
              <a:t>SchoolMoney</a:t>
            </a:r>
            <a:r>
              <a:rPr lang="en-US" sz="1600" dirty="0">
                <a:solidFill>
                  <a:srgbClr val="000090"/>
                </a:solidFill>
                <a:latin typeface="Comic Sans MS"/>
                <a:cs typeface="Comic Sans MS"/>
              </a:rPr>
              <a:t>.</a:t>
            </a:r>
          </a:p>
          <a:p>
            <a:pPr marL="285750" indent="-285750">
              <a:lnSpc>
                <a:spcPct val="150000"/>
              </a:lnSpc>
              <a:buFont typeface="Arial"/>
              <a:buChar char="•"/>
            </a:pPr>
            <a:r>
              <a:rPr lang="en-US" sz="1600" dirty="0">
                <a:solidFill>
                  <a:srgbClr val="000090"/>
                </a:solidFill>
                <a:latin typeface="Comic Sans MS"/>
                <a:cs typeface="Comic Sans MS"/>
              </a:rPr>
              <a:t>Seesaw- Please check regularly for important messages from teacher and school.</a:t>
            </a:r>
          </a:p>
        </p:txBody>
      </p:sp>
    </p:spTree>
    <p:extLst>
      <p:ext uri="{BB962C8B-B14F-4D97-AF65-F5344CB8AC3E}">
        <p14:creationId xmlns:p14="http://schemas.microsoft.com/office/powerpoint/2010/main" val="3860289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
            <a:extLst>
              <a:ext uri="{FF2B5EF4-FFF2-40B4-BE49-F238E27FC236}">
                <a16:creationId xmlns:a16="http://schemas.microsoft.com/office/drawing/2014/main" id="{49CEBDE3-A8F9-4C2F-B853-056DF77D5EBD}"/>
              </a:ext>
            </a:extLst>
          </p:cNvPr>
          <p:cNvSpPr>
            <a:spLocks noGrp="1"/>
          </p:cNvSpPr>
          <p:nvPr>
            <p:ph type="title"/>
          </p:nvPr>
        </p:nvSpPr>
        <p:spPr>
          <a:xfrm>
            <a:off x="3791744" y="404664"/>
            <a:ext cx="4609728" cy="1082674"/>
          </a:xfrm>
          <a:prstGeom prst="roundRect">
            <a:avLst/>
          </a:prstGeom>
          <a:solidFill>
            <a:schemeClr val="bg1"/>
          </a:solidFill>
          <a:ln w="76200">
            <a:solidFill>
              <a:srgbClr val="0000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Primary 6 &amp; 7 Pupils</a:t>
            </a:r>
          </a:p>
        </p:txBody>
      </p:sp>
      <p:sp>
        <p:nvSpPr>
          <p:cNvPr id="7" name="Rounded Rectangle 6"/>
          <p:cNvSpPr/>
          <p:nvPr/>
        </p:nvSpPr>
        <p:spPr>
          <a:xfrm>
            <a:off x="1451484" y="1772816"/>
            <a:ext cx="9289032" cy="3528392"/>
          </a:xfrm>
          <a:prstGeom prst="roundRect">
            <a:avLst/>
          </a:prstGeom>
          <a:solidFill>
            <a:schemeClr val="bg1"/>
          </a:solidFill>
          <a:ln w="76200" cmpd="sng">
            <a:solidFill>
              <a:srgbClr val="000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1703512" y="1988840"/>
            <a:ext cx="8928992" cy="3693319"/>
          </a:xfrm>
          <a:prstGeom prst="rect">
            <a:avLst/>
          </a:prstGeom>
          <a:noFill/>
        </p:spPr>
        <p:txBody>
          <a:bodyPr wrap="square" rtlCol="0">
            <a:spAutoFit/>
          </a:bodyPr>
          <a:lstStyle/>
          <a:p>
            <a:pPr marL="285750" indent="-285750">
              <a:buFont typeface="Arial"/>
              <a:buChar char="•"/>
            </a:pPr>
            <a:r>
              <a:rPr lang="en-US" dirty="0">
                <a:solidFill>
                  <a:srgbClr val="000090"/>
                </a:solidFill>
                <a:latin typeface="Comic Sans MS"/>
                <a:cs typeface="Comic Sans MS"/>
              </a:rPr>
              <a:t>We will continue to inform parents/guardians throughout the year about any upcoming open days and taster days that we are made aware of.</a:t>
            </a:r>
          </a:p>
          <a:p>
            <a:pPr marL="285750" indent="-285750">
              <a:buFont typeface="Arial"/>
              <a:buChar char="•"/>
            </a:pPr>
            <a:endParaRPr lang="en-US" dirty="0">
              <a:solidFill>
                <a:srgbClr val="000090"/>
              </a:solidFill>
              <a:latin typeface="Comic Sans MS"/>
              <a:cs typeface="Comic Sans MS"/>
            </a:endParaRPr>
          </a:p>
          <a:p>
            <a:pPr marL="285750" indent="-285750">
              <a:buFont typeface="Arial"/>
              <a:buChar char="•"/>
            </a:pPr>
            <a:r>
              <a:rPr lang="en-US" dirty="0">
                <a:solidFill>
                  <a:srgbClr val="000090"/>
                </a:solidFill>
                <a:latin typeface="Comic Sans MS"/>
                <a:cs typeface="Comic Sans MS"/>
              </a:rPr>
              <a:t>If any parents have questions about the transfer process or the different types of post-primary provision available, please do not hesitate to get in touch with me via Seesaw.</a:t>
            </a:r>
          </a:p>
          <a:p>
            <a:endParaRPr lang="en-US" dirty="0">
              <a:solidFill>
                <a:srgbClr val="000090"/>
              </a:solidFill>
              <a:latin typeface="Comic Sans MS"/>
              <a:cs typeface="Comic Sans MS"/>
            </a:endParaRPr>
          </a:p>
          <a:p>
            <a:pPr marL="285750" indent="-285750">
              <a:buFont typeface="Arial"/>
              <a:buChar char="•"/>
            </a:pPr>
            <a:r>
              <a:rPr lang="en-US" dirty="0">
                <a:solidFill>
                  <a:srgbClr val="000090"/>
                </a:solidFill>
                <a:latin typeface="Comic Sans MS"/>
                <a:cs typeface="Comic Sans MS"/>
              </a:rPr>
              <a:t>Primary 7 pupils will be involved in preparing for transfer to post-primary this year, this will involve working with their mainstream peers for the P7 Leavers Assembly and to reflect on memories of their time in St. </a:t>
            </a:r>
            <a:r>
              <a:rPr lang="en-US" dirty="0" err="1">
                <a:solidFill>
                  <a:srgbClr val="000090"/>
                </a:solidFill>
                <a:latin typeface="Comic Sans MS"/>
                <a:cs typeface="Comic Sans MS"/>
              </a:rPr>
              <a:t>Colmcille’s</a:t>
            </a:r>
            <a:r>
              <a:rPr lang="en-US" dirty="0">
                <a:solidFill>
                  <a:srgbClr val="000090"/>
                </a:solidFill>
                <a:latin typeface="Comic Sans MS"/>
                <a:cs typeface="Comic Sans MS"/>
              </a:rPr>
              <a:t> Primary School.</a:t>
            </a:r>
          </a:p>
          <a:p>
            <a:pPr marL="285750" indent="-285750">
              <a:buFont typeface="Arial"/>
              <a:buChar char="•"/>
            </a:pPr>
            <a:endParaRPr lang="en-US" dirty="0">
              <a:latin typeface="Comic Sans MS"/>
              <a:cs typeface="Comic Sans MS"/>
            </a:endParaRPr>
          </a:p>
          <a:p>
            <a:pPr marL="285750" indent="-285750">
              <a:buFont typeface="Arial"/>
              <a:buChar char="•"/>
            </a:pPr>
            <a:endParaRPr lang="en-US" dirty="0">
              <a:latin typeface="Comic Sans MS"/>
              <a:cs typeface="Comic Sans MS"/>
            </a:endParaRPr>
          </a:p>
        </p:txBody>
      </p:sp>
    </p:spTree>
    <p:extLst>
      <p:ext uri="{BB962C8B-B14F-4D97-AF65-F5344CB8AC3E}">
        <p14:creationId xmlns:p14="http://schemas.microsoft.com/office/powerpoint/2010/main" val="3879753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
            <a:extLst>
              <a:ext uri="{FF2B5EF4-FFF2-40B4-BE49-F238E27FC236}">
                <a16:creationId xmlns:a16="http://schemas.microsoft.com/office/drawing/2014/main" id="{49CEBDE3-A8F9-4C2F-B853-056DF77D5EBD}"/>
              </a:ext>
            </a:extLst>
          </p:cNvPr>
          <p:cNvSpPr>
            <a:spLocks noGrp="1"/>
          </p:cNvSpPr>
          <p:nvPr>
            <p:ph type="title"/>
          </p:nvPr>
        </p:nvSpPr>
        <p:spPr>
          <a:xfrm>
            <a:off x="3647728" y="260648"/>
            <a:ext cx="4609728" cy="1082674"/>
          </a:xfrm>
          <a:prstGeom prst="roundRect">
            <a:avLst/>
          </a:prstGeom>
          <a:solidFill>
            <a:schemeClr val="bg1"/>
          </a:solidFill>
          <a:ln w="76200">
            <a:solidFill>
              <a:srgbClr val="0000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2060"/>
                </a:solidFill>
                <a:latin typeface="Comic Sans MS" panose="030F0702030302020204" pitchFamily="66" charset="0"/>
              </a:rPr>
              <a:t>Confirmation</a:t>
            </a:r>
          </a:p>
        </p:txBody>
      </p:sp>
      <p:sp>
        <p:nvSpPr>
          <p:cNvPr id="6" name="Rectangle: Rounded Corners 4">
            <a:extLst>
              <a:ext uri="{FF2B5EF4-FFF2-40B4-BE49-F238E27FC236}">
                <a16:creationId xmlns:a16="http://schemas.microsoft.com/office/drawing/2014/main" id="{108242F7-40BE-4FC3-B2A2-46D9F313D071}"/>
              </a:ext>
            </a:extLst>
          </p:cNvPr>
          <p:cNvSpPr/>
          <p:nvPr/>
        </p:nvSpPr>
        <p:spPr>
          <a:xfrm>
            <a:off x="1775520" y="1556792"/>
            <a:ext cx="7848872" cy="4752528"/>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marL="285750" indent="-285750">
              <a:lnSpc>
                <a:spcPct val="150000"/>
              </a:lnSpc>
              <a:buFont typeface="Wingdings" charset="2"/>
              <a:buChar char="§"/>
            </a:pPr>
            <a:r>
              <a:rPr lang="en-US" dirty="0">
                <a:solidFill>
                  <a:srgbClr val="000090"/>
                </a:solidFill>
                <a:latin typeface="Comic Sans MS"/>
                <a:cs typeface="Comic Sans MS"/>
              </a:rPr>
              <a:t>This year we have a number of our pupils who will be preparing for the Sacrament of Confirmation, the date will be confirmed in due course.</a:t>
            </a:r>
          </a:p>
          <a:p>
            <a:pPr marL="285750" indent="-285750">
              <a:lnSpc>
                <a:spcPct val="150000"/>
              </a:lnSpc>
              <a:buFont typeface="Wingdings" charset="2"/>
              <a:buChar char="§"/>
            </a:pPr>
            <a:r>
              <a:rPr lang="en-US" dirty="0">
                <a:solidFill>
                  <a:srgbClr val="000090"/>
                </a:solidFill>
                <a:latin typeface="Comic Sans MS"/>
                <a:cs typeface="Comic Sans MS"/>
              </a:rPr>
              <a:t>Confirmation pupils will be involved with their respective mainstream classes for Sacramental Preparation and will also take part in preparing through the Grow in Love programme throughout the year.</a:t>
            </a:r>
          </a:p>
          <a:p>
            <a:pPr marL="285750" indent="-285750">
              <a:lnSpc>
                <a:spcPct val="150000"/>
              </a:lnSpc>
              <a:buFont typeface="Wingdings" charset="2"/>
              <a:buChar char="§"/>
            </a:pPr>
            <a:r>
              <a:rPr lang="en-US" dirty="0">
                <a:solidFill>
                  <a:srgbClr val="000090"/>
                </a:solidFill>
                <a:latin typeface="Comic Sans MS"/>
                <a:cs typeface="Comic Sans MS"/>
              </a:rPr>
              <a:t>We require a Baptism Certificate for any pupils who were </a:t>
            </a:r>
            <a:r>
              <a:rPr lang="en-US" dirty="0" err="1">
                <a:solidFill>
                  <a:srgbClr val="000090"/>
                </a:solidFill>
                <a:latin typeface="Comic Sans MS"/>
                <a:cs typeface="Comic Sans MS"/>
              </a:rPr>
              <a:t>baptised</a:t>
            </a:r>
            <a:r>
              <a:rPr lang="en-US" dirty="0">
                <a:solidFill>
                  <a:srgbClr val="000090"/>
                </a:solidFill>
                <a:latin typeface="Comic Sans MS"/>
                <a:cs typeface="Comic Sans MS"/>
              </a:rPr>
              <a:t> outside of the Parish of Downpatrick.</a:t>
            </a:r>
          </a:p>
          <a:p>
            <a:pPr marL="285750" indent="-285750">
              <a:lnSpc>
                <a:spcPct val="150000"/>
              </a:lnSpc>
              <a:buFont typeface="Wingdings" charset="2"/>
              <a:buChar char="§"/>
            </a:pPr>
            <a:r>
              <a:rPr lang="en-US" dirty="0">
                <a:solidFill>
                  <a:srgbClr val="000090"/>
                </a:solidFill>
                <a:latin typeface="Comic Sans MS"/>
                <a:cs typeface="Comic Sans MS"/>
              </a:rPr>
              <a:t>Any further information will be sent home to parents/guardians when it becomes available.</a:t>
            </a:r>
          </a:p>
          <a:p>
            <a:pPr>
              <a:lnSpc>
                <a:spcPct val="150000"/>
              </a:lnSpc>
            </a:pPr>
            <a:endParaRPr lang="en-US" dirty="0">
              <a:solidFill>
                <a:srgbClr val="000090"/>
              </a:solidFill>
              <a:latin typeface="Comic Sans MS"/>
              <a:cs typeface="Comic Sans MS"/>
            </a:endParaRPr>
          </a:p>
        </p:txBody>
      </p:sp>
    </p:spTree>
    <p:extLst>
      <p:ext uri="{BB962C8B-B14F-4D97-AF65-F5344CB8AC3E}">
        <p14:creationId xmlns:p14="http://schemas.microsoft.com/office/powerpoint/2010/main" val="280273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
            <a:extLst>
              <a:ext uri="{FF2B5EF4-FFF2-40B4-BE49-F238E27FC236}">
                <a16:creationId xmlns:a16="http://schemas.microsoft.com/office/drawing/2014/main" id="{49CEBDE3-A8F9-4C2F-B853-056DF77D5EBD}"/>
              </a:ext>
            </a:extLst>
          </p:cNvPr>
          <p:cNvSpPr/>
          <p:nvPr/>
        </p:nvSpPr>
        <p:spPr>
          <a:xfrm>
            <a:off x="2207568" y="476672"/>
            <a:ext cx="6624736"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Our General Classroom Structure</a:t>
            </a:r>
          </a:p>
        </p:txBody>
      </p:sp>
      <p:sp>
        <p:nvSpPr>
          <p:cNvPr id="6" name="Rectangle: Rounded Corners 4">
            <a:extLst>
              <a:ext uri="{FF2B5EF4-FFF2-40B4-BE49-F238E27FC236}">
                <a16:creationId xmlns:a16="http://schemas.microsoft.com/office/drawing/2014/main" id="{108242F7-40BE-4FC3-B2A2-46D9F313D071}"/>
              </a:ext>
            </a:extLst>
          </p:cNvPr>
          <p:cNvSpPr/>
          <p:nvPr/>
        </p:nvSpPr>
        <p:spPr>
          <a:xfrm>
            <a:off x="1991544" y="1700808"/>
            <a:ext cx="7416824" cy="4104456"/>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sz="1400" b="1" u="sng" dirty="0">
              <a:solidFill>
                <a:srgbClr val="000090"/>
              </a:solidFill>
              <a:latin typeface="Comic Sans MS"/>
              <a:cs typeface="Comic Sans MS"/>
            </a:endParaRPr>
          </a:p>
          <a:p>
            <a:pPr marL="285750" indent="-285750">
              <a:lnSpc>
                <a:spcPct val="150000"/>
              </a:lnSpc>
              <a:buFont typeface="Wingdings" charset="2"/>
              <a:buChar char="§"/>
            </a:pPr>
            <a:r>
              <a:rPr lang="en-GB" dirty="0">
                <a:solidFill>
                  <a:srgbClr val="000090"/>
                </a:solidFill>
                <a:latin typeface="Comic Sans MS"/>
                <a:cs typeface="Comic Sans MS"/>
              </a:rPr>
              <a:t>09.00 </a:t>
            </a:r>
            <a:r>
              <a:rPr lang="mr-IN" dirty="0">
                <a:solidFill>
                  <a:srgbClr val="000090"/>
                </a:solidFill>
                <a:latin typeface="Comic Sans MS"/>
                <a:cs typeface="Comic Sans MS"/>
              </a:rPr>
              <a:t>–</a:t>
            </a:r>
            <a:r>
              <a:rPr lang="en-GB" dirty="0">
                <a:solidFill>
                  <a:srgbClr val="000090"/>
                </a:solidFill>
                <a:latin typeface="Comic Sans MS"/>
                <a:cs typeface="Comic Sans MS"/>
              </a:rPr>
              <a:t> 09.15: Morning Starter</a:t>
            </a:r>
          </a:p>
          <a:p>
            <a:pPr marL="285750" indent="-285750">
              <a:lnSpc>
                <a:spcPct val="150000"/>
              </a:lnSpc>
              <a:buFont typeface="Wingdings" charset="2"/>
              <a:buChar char="§"/>
            </a:pPr>
            <a:r>
              <a:rPr lang="en-GB" dirty="0">
                <a:solidFill>
                  <a:srgbClr val="000090"/>
                </a:solidFill>
                <a:latin typeface="Comic Sans MS"/>
                <a:cs typeface="Comic Sans MS"/>
              </a:rPr>
              <a:t>09.15 – 09.30: Daily Mile</a:t>
            </a:r>
          </a:p>
          <a:p>
            <a:pPr marL="285750" indent="-285750">
              <a:lnSpc>
                <a:spcPct val="150000"/>
              </a:lnSpc>
              <a:buFont typeface="Wingdings" charset="2"/>
              <a:buChar char="§"/>
            </a:pPr>
            <a:r>
              <a:rPr lang="en-GB" dirty="0">
                <a:solidFill>
                  <a:srgbClr val="000090"/>
                </a:solidFill>
                <a:latin typeface="Comic Sans MS"/>
                <a:cs typeface="Comic Sans MS"/>
              </a:rPr>
              <a:t>09.30 </a:t>
            </a:r>
            <a:r>
              <a:rPr lang="mr-IN" dirty="0">
                <a:solidFill>
                  <a:srgbClr val="000090"/>
                </a:solidFill>
                <a:latin typeface="Comic Sans MS"/>
                <a:cs typeface="Comic Sans MS"/>
              </a:rPr>
              <a:t>–</a:t>
            </a:r>
            <a:r>
              <a:rPr lang="en-GB" dirty="0">
                <a:solidFill>
                  <a:srgbClr val="000090"/>
                </a:solidFill>
                <a:latin typeface="Comic Sans MS"/>
                <a:cs typeface="Comic Sans MS"/>
              </a:rPr>
              <a:t> 10.45:  Literacy/Numeracy</a:t>
            </a:r>
          </a:p>
          <a:p>
            <a:pPr marL="285750" indent="-285750">
              <a:lnSpc>
                <a:spcPct val="150000"/>
              </a:lnSpc>
              <a:buFont typeface="Wingdings" charset="2"/>
              <a:buChar char="§"/>
            </a:pPr>
            <a:r>
              <a:rPr lang="en-GB" dirty="0">
                <a:solidFill>
                  <a:srgbClr val="000090"/>
                </a:solidFill>
                <a:latin typeface="Comic Sans MS"/>
                <a:cs typeface="Comic Sans MS"/>
              </a:rPr>
              <a:t>10.30 </a:t>
            </a:r>
            <a:r>
              <a:rPr lang="mr-IN" dirty="0">
                <a:solidFill>
                  <a:srgbClr val="000090"/>
                </a:solidFill>
                <a:latin typeface="Comic Sans MS"/>
                <a:cs typeface="Comic Sans MS"/>
              </a:rPr>
              <a:t>–</a:t>
            </a:r>
            <a:r>
              <a:rPr lang="en-GB" dirty="0">
                <a:solidFill>
                  <a:srgbClr val="000090"/>
                </a:solidFill>
                <a:latin typeface="Comic Sans MS"/>
                <a:cs typeface="Comic Sans MS"/>
              </a:rPr>
              <a:t> 10.45: Snack </a:t>
            </a:r>
          </a:p>
          <a:p>
            <a:pPr marL="285750" indent="-285750">
              <a:lnSpc>
                <a:spcPct val="150000"/>
              </a:lnSpc>
              <a:buFont typeface="Wingdings" charset="2"/>
              <a:buChar char="§"/>
            </a:pPr>
            <a:r>
              <a:rPr lang="en-GB" dirty="0">
                <a:solidFill>
                  <a:srgbClr val="000090"/>
                </a:solidFill>
                <a:latin typeface="Comic Sans MS"/>
                <a:cs typeface="Comic Sans MS"/>
              </a:rPr>
              <a:t>11.00 – 11:15: Outside Play </a:t>
            </a:r>
          </a:p>
          <a:p>
            <a:pPr marL="285750" indent="-285750">
              <a:lnSpc>
                <a:spcPct val="150000"/>
              </a:lnSpc>
              <a:buFont typeface="Wingdings" charset="2"/>
              <a:buChar char="§"/>
            </a:pPr>
            <a:r>
              <a:rPr lang="en-GB" dirty="0">
                <a:solidFill>
                  <a:srgbClr val="000090"/>
                </a:solidFill>
                <a:latin typeface="Comic Sans MS"/>
                <a:cs typeface="Comic Sans MS"/>
              </a:rPr>
              <a:t>11.15 </a:t>
            </a:r>
            <a:r>
              <a:rPr lang="mr-IN" dirty="0">
                <a:solidFill>
                  <a:srgbClr val="000090"/>
                </a:solidFill>
                <a:latin typeface="Comic Sans MS"/>
                <a:cs typeface="Comic Sans MS"/>
              </a:rPr>
              <a:t>–</a:t>
            </a:r>
            <a:r>
              <a:rPr lang="en-GB" dirty="0">
                <a:solidFill>
                  <a:srgbClr val="000090"/>
                </a:solidFill>
                <a:latin typeface="Comic Sans MS"/>
                <a:cs typeface="Comic Sans MS"/>
              </a:rPr>
              <a:t> 12.00: Numeracy/Literacy</a:t>
            </a:r>
          </a:p>
          <a:p>
            <a:pPr marL="285750" indent="-285750">
              <a:lnSpc>
                <a:spcPct val="150000"/>
              </a:lnSpc>
              <a:buFont typeface="Wingdings" charset="2"/>
              <a:buChar char="§"/>
            </a:pPr>
            <a:r>
              <a:rPr lang="en-GB" dirty="0">
                <a:solidFill>
                  <a:srgbClr val="000090"/>
                </a:solidFill>
                <a:latin typeface="Comic Sans MS"/>
                <a:cs typeface="Comic Sans MS"/>
              </a:rPr>
              <a:t>12.00 </a:t>
            </a:r>
            <a:r>
              <a:rPr lang="mr-IN" dirty="0">
                <a:solidFill>
                  <a:srgbClr val="000090"/>
                </a:solidFill>
                <a:latin typeface="Comic Sans MS"/>
                <a:cs typeface="Comic Sans MS"/>
              </a:rPr>
              <a:t>–</a:t>
            </a:r>
            <a:r>
              <a:rPr lang="en-GB" dirty="0">
                <a:solidFill>
                  <a:srgbClr val="000090"/>
                </a:solidFill>
                <a:latin typeface="Comic Sans MS"/>
                <a:cs typeface="Comic Sans MS"/>
              </a:rPr>
              <a:t> 12.45: World Around Us/PE/RE/PDMU</a:t>
            </a:r>
          </a:p>
          <a:p>
            <a:pPr marL="285750" indent="-285750">
              <a:lnSpc>
                <a:spcPct val="150000"/>
              </a:lnSpc>
              <a:buFont typeface="Wingdings" charset="2"/>
              <a:buChar char="§"/>
            </a:pPr>
            <a:r>
              <a:rPr lang="en-GB" dirty="0">
                <a:solidFill>
                  <a:srgbClr val="000090"/>
                </a:solidFill>
                <a:latin typeface="Comic Sans MS"/>
                <a:cs typeface="Comic Sans MS"/>
              </a:rPr>
              <a:t>12.45 </a:t>
            </a:r>
            <a:r>
              <a:rPr lang="mr-IN" dirty="0">
                <a:solidFill>
                  <a:srgbClr val="000090"/>
                </a:solidFill>
                <a:latin typeface="Comic Sans MS"/>
                <a:cs typeface="Comic Sans MS"/>
              </a:rPr>
              <a:t>–</a:t>
            </a:r>
            <a:r>
              <a:rPr lang="en-GB" dirty="0">
                <a:solidFill>
                  <a:srgbClr val="000090"/>
                </a:solidFill>
                <a:latin typeface="Comic Sans MS"/>
                <a:cs typeface="Comic Sans MS"/>
              </a:rPr>
              <a:t> 1.30: Lunch</a:t>
            </a:r>
          </a:p>
          <a:p>
            <a:pPr marL="285750" indent="-285750">
              <a:lnSpc>
                <a:spcPct val="150000"/>
              </a:lnSpc>
              <a:buFont typeface="Wingdings" charset="2"/>
              <a:buChar char="§"/>
            </a:pPr>
            <a:r>
              <a:rPr lang="en-US" dirty="0">
                <a:solidFill>
                  <a:srgbClr val="000090"/>
                </a:solidFill>
                <a:latin typeface="Comic Sans MS"/>
                <a:cs typeface="Comic Sans MS"/>
              </a:rPr>
              <a:t>1.30 </a:t>
            </a:r>
            <a:r>
              <a:rPr lang="mr-IN" dirty="0">
                <a:solidFill>
                  <a:srgbClr val="000090"/>
                </a:solidFill>
                <a:latin typeface="Comic Sans MS"/>
                <a:cs typeface="Comic Sans MS"/>
              </a:rPr>
              <a:t>–</a:t>
            </a:r>
            <a:r>
              <a:rPr lang="en-US" dirty="0">
                <a:solidFill>
                  <a:srgbClr val="000090"/>
                </a:solidFill>
                <a:latin typeface="Comic Sans MS"/>
                <a:cs typeface="Comic Sans MS"/>
              </a:rPr>
              <a:t> 2.30: World Around Us/PE/RE/PDMU/Integration</a:t>
            </a:r>
          </a:p>
          <a:p>
            <a:pPr marL="285750" indent="-285750">
              <a:lnSpc>
                <a:spcPct val="150000"/>
              </a:lnSpc>
              <a:buFont typeface="Wingdings" charset="2"/>
              <a:buChar char="§"/>
            </a:pPr>
            <a:r>
              <a:rPr lang="en-US" dirty="0">
                <a:solidFill>
                  <a:srgbClr val="000090"/>
                </a:solidFill>
                <a:latin typeface="Comic Sans MS"/>
                <a:cs typeface="Comic Sans MS"/>
              </a:rPr>
              <a:t>2.30 </a:t>
            </a:r>
            <a:r>
              <a:rPr lang="mr-IN" dirty="0">
                <a:solidFill>
                  <a:srgbClr val="000090"/>
                </a:solidFill>
                <a:latin typeface="Comic Sans MS"/>
                <a:cs typeface="Comic Sans MS"/>
              </a:rPr>
              <a:t>–</a:t>
            </a:r>
            <a:r>
              <a:rPr lang="en-US" dirty="0">
                <a:solidFill>
                  <a:srgbClr val="000090"/>
                </a:solidFill>
                <a:latin typeface="Comic Sans MS"/>
                <a:cs typeface="Comic Sans MS"/>
              </a:rPr>
              <a:t> 3.00: Homework/Finishing Up Time/Tidy Up</a:t>
            </a:r>
          </a:p>
          <a:p>
            <a:pPr>
              <a:lnSpc>
                <a:spcPct val="150000"/>
              </a:lnSpc>
            </a:pPr>
            <a:endParaRPr lang="en-US" dirty="0">
              <a:solidFill>
                <a:srgbClr val="000090"/>
              </a:solidFill>
              <a:latin typeface="Comic Sans MS"/>
              <a:cs typeface="Comic Sans MS"/>
            </a:endParaRPr>
          </a:p>
        </p:txBody>
      </p:sp>
      <p:pic>
        <p:nvPicPr>
          <p:cNvPr id="7" name="Picture 6" descr="Unknown.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4432" y="476672"/>
            <a:ext cx="1386636" cy="1400572"/>
          </a:xfrm>
          <a:prstGeom prst="rect">
            <a:avLst/>
          </a:prstGeom>
        </p:spPr>
      </p:pic>
      <p:pic>
        <p:nvPicPr>
          <p:cNvPr id="8" name="Picture 7" descr="th-13.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352" y="332656"/>
            <a:ext cx="1440862" cy="1256432"/>
          </a:xfrm>
          <a:prstGeom prst="rect">
            <a:avLst/>
          </a:prstGeom>
        </p:spPr>
      </p:pic>
    </p:spTree>
    <p:extLst>
      <p:ext uri="{BB962C8B-B14F-4D97-AF65-F5344CB8AC3E}">
        <p14:creationId xmlns:p14="http://schemas.microsoft.com/office/powerpoint/2010/main" val="3131736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
            <a:extLst>
              <a:ext uri="{FF2B5EF4-FFF2-40B4-BE49-F238E27FC236}">
                <a16:creationId xmlns:a16="http://schemas.microsoft.com/office/drawing/2014/main" id="{49CEBDE3-A8F9-4C2F-B853-056DF77D5EBD}"/>
              </a:ext>
            </a:extLst>
          </p:cNvPr>
          <p:cNvSpPr/>
          <p:nvPr/>
        </p:nvSpPr>
        <p:spPr>
          <a:xfrm>
            <a:off x="3215680" y="476672"/>
            <a:ext cx="5184576"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Classroom Management</a:t>
            </a:r>
          </a:p>
        </p:txBody>
      </p:sp>
      <p:sp>
        <p:nvSpPr>
          <p:cNvPr id="6" name="Rectangle: Rounded Corners 4">
            <a:extLst>
              <a:ext uri="{FF2B5EF4-FFF2-40B4-BE49-F238E27FC236}">
                <a16:creationId xmlns:a16="http://schemas.microsoft.com/office/drawing/2014/main" id="{108242F7-40BE-4FC3-B2A2-46D9F313D071}"/>
              </a:ext>
            </a:extLst>
          </p:cNvPr>
          <p:cNvSpPr/>
          <p:nvPr/>
        </p:nvSpPr>
        <p:spPr>
          <a:xfrm>
            <a:off x="2315580" y="1600454"/>
            <a:ext cx="7236804" cy="5157192"/>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charset="2"/>
              <a:buChar char="§"/>
            </a:pPr>
            <a:endParaRPr lang="en-US" sz="2000" dirty="0">
              <a:solidFill>
                <a:srgbClr val="000090"/>
              </a:solidFill>
              <a:latin typeface="Comic Sans MS"/>
              <a:cs typeface="Comic Sans MS"/>
            </a:endParaRPr>
          </a:p>
          <a:p>
            <a:pPr marL="342900" indent="-342900">
              <a:lnSpc>
                <a:spcPct val="150000"/>
              </a:lnSpc>
              <a:buFont typeface="Wingdings" charset="2"/>
              <a:buChar char="§"/>
            </a:pPr>
            <a:r>
              <a:rPr lang="en-US" sz="2000" dirty="0">
                <a:solidFill>
                  <a:srgbClr val="000090"/>
                </a:solidFill>
                <a:latin typeface="Comic Sans MS"/>
                <a:cs typeface="Comic Sans MS"/>
              </a:rPr>
              <a:t>Whole school approach to promoting positive </a:t>
            </a:r>
            <a:r>
              <a:rPr lang="en-US" sz="2000" dirty="0" err="1">
                <a:solidFill>
                  <a:srgbClr val="000090"/>
                </a:solidFill>
                <a:latin typeface="Comic Sans MS"/>
                <a:cs typeface="Comic Sans MS"/>
              </a:rPr>
              <a:t>behaviour</a:t>
            </a:r>
            <a:r>
              <a:rPr lang="en-US" sz="2000" dirty="0">
                <a:solidFill>
                  <a:srgbClr val="000090"/>
                </a:solidFill>
                <a:latin typeface="Comic Sans MS"/>
                <a:cs typeface="Comic Sans MS"/>
              </a:rPr>
              <a:t>.</a:t>
            </a:r>
          </a:p>
          <a:p>
            <a:pPr marL="342900" indent="-342900">
              <a:lnSpc>
                <a:spcPct val="150000"/>
              </a:lnSpc>
              <a:buFont typeface="Wingdings" charset="2"/>
              <a:buChar char="§"/>
            </a:pPr>
            <a:r>
              <a:rPr lang="en-US" sz="2000" dirty="0">
                <a:solidFill>
                  <a:srgbClr val="000090"/>
                </a:solidFill>
                <a:latin typeface="Comic Sans MS"/>
                <a:cs typeface="Comic Sans MS"/>
              </a:rPr>
              <a:t>Pupils are familiar with and reminded of rules, rewards and consequences regularly.</a:t>
            </a:r>
          </a:p>
          <a:p>
            <a:pPr marL="342900" indent="-342900">
              <a:lnSpc>
                <a:spcPct val="150000"/>
              </a:lnSpc>
              <a:buFont typeface="Wingdings" charset="2"/>
              <a:buChar char="§"/>
            </a:pPr>
            <a:r>
              <a:rPr lang="en-US" sz="2000" dirty="0">
                <a:solidFill>
                  <a:srgbClr val="000090"/>
                </a:solidFill>
                <a:latin typeface="Comic Sans MS"/>
                <a:cs typeface="Comic Sans MS"/>
              </a:rPr>
              <a:t>Pupils have discussed and designed a class charter.</a:t>
            </a:r>
          </a:p>
          <a:p>
            <a:pPr marL="342900" indent="-342900">
              <a:lnSpc>
                <a:spcPct val="150000"/>
              </a:lnSpc>
              <a:buFont typeface="Wingdings" charset="2"/>
              <a:buChar char="§"/>
            </a:pPr>
            <a:r>
              <a:rPr lang="en-US" sz="2000" dirty="0">
                <a:solidFill>
                  <a:srgbClr val="000090"/>
                </a:solidFill>
                <a:latin typeface="Comic Sans MS"/>
                <a:cs typeface="Comic Sans MS"/>
              </a:rPr>
              <a:t>Instant verbal praise/rewards.</a:t>
            </a:r>
          </a:p>
          <a:p>
            <a:pPr marL="342900" indent="-342900">
              <a:lnSpc>
                <a:spcPct val="150000"/>
              </a:lnSpc>
              <a:buFont typeface="Wingdings" charset="2"/>
              <a:buChar char="§"/>
            </a:pPr>
            <a:r>
              <a:rPr lang="en-US" sz="2000" dirty="0">
                <a:solidFill>
                  <a:srgbClr val="000090"/>
                </a:solidFill>
                <a:latin typeface="Comic Sans MS"/>
                <a:cs typeface="Comic Sans MS"/>
              </a:rPr>
              <a:t>Classroom systems in place – traffic light system and individual reward charts.</a:t>
            </a:r>
          </a:p>
          <a:p>
            <a:pPr marL="342900" indent="-342900">
              <a:lnSpc>
                <a:spcPct val="150000"/>
              </a:lnSpc>
              <a:buFont typeface="Wingdings" charset="2"/>
              <a:buChar char="§"/>
            </a:pPr>
            <a:r>
              <a:rPr lang="en-US" sz="2000" dirty="0">
                <a:solidFill>
                  <a:srgbClr val="000090"/>
                </a:solidFill>
                <a:latin typeface="Comic Sans MS"/>
                <a:cs typeface="Comic Sans MS"/>
              </a:rPr>
              <a:t>Whole school systems in place – Pupil of the Week/Month, recognition by principal.</a:t>
            </a:r>
          </a:p>
          <a:p>
            <a:pPr marL="342900" indent="-342900">
              <a:lnSpc>
                <a:spcPct val="150000"/>
              </a:lnSpc>
              <a:buFont typeface="Wingdings" charset="2"/>
              <a:buChar char="§"/>
            </a:pPr>
            <a:endParaRPr lang="en-US" sz="2000" dirty="0">
              <a:solidFill>
                <a:srgbClr val="000090"/>
              </a:solidFill>
              <a:latin typeface="Comic Sans MS"/>
              <a:cs typeface="Comic Sans MS"/>
            </a:endParaRPr>
          </a:p>
        </p:txBody>
      </p:sp>
      <p:pic>
        <p:nvPicPr>
          <p:cNvPr id="7" name="Picture 6" descr="th-16.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408" y="404664"/>
            <a:ext cx="1296144" cy="1223770"/>
          </a:xfrm>
          <a:prstGeom prst="rect">
            <a:avLst/>
          </a:prstGeom>
        </p:spPr>
      </p:pic>
      <p:pic>
        <p:nvPicPr>
          <p:cNvPr id="8" name="Picture 7" descr="th-17.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68408" y="260648"/>
            <a:ext cx="1227736" cy="1584176"/>
          </a:xfrm>
          <a:prstGeom prst="rect">
            <a:avLst/>
          </a:prstGeom>
        </p:spPr>
      </p:pic>
    </p:spTree>
    <p:extLst>
      <p:ext uri="{BB962C8B-B14F-4D97-AF65-F5344CB8AC3E}">
        <p14:creationId xmlns:p14="http://schemas.microsoft.com/office/powerpoint/2010/main" val="3360903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3">
            <a:extLst>
              <a:ext uri="{FF2B5EF4-FFF2-40B4-BE49-F238E27FC236}">
                <a16:creationId xmlns:a16="http://schemas.microsoft.com/office/drawing/2014/main" id="{49CEBDE3-A8F9-4C2F-B853-056DF77D5EBD}"/>
              </a:ext>
            </a:extLst>
          </p:cNvPr>
          <p:cNvSpPr/>
          <p:nvPr/>
        </p:nvSpPr>
        <p:spPr>
          <a:xfrm>
            <a:off x="4988507" y="5301208"/>
            <a:ext cx="2664296"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Homework</a:t>
            </a:r>
          </a:p>
        </p:txBody>
      </p:sp>
      <p:sp>
        <p:nvSpPr>
          <p:cNvPr id="7" name="Rectangle: Rounded Corners 4">
            <a:extLst>
              <a:ext uri="{FF2B5EF4-FFF2-40B4-BE49-F238E27FC236}">
                <a16:creationId xmlns:a16="http://schemas.microsoft.com/office/drawing/2014/main" id="{108242F7-40BE-4FC3-B2A2-46D9F313D071}"/>
              </a:ext>
            </a:extLst>
          </p:cNvPr>
          <p:cNvSpPr/>
          <p:nvPr/>
        </p:nvSpPr>
        <p:spPr>
          <a:xfrm>
            <a:off x="191344" y="188640"/>
            <a:ext cx="11809312" cy="4892501"/>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dirty="0">
              <a:solidFill>
                <a:srgbClr val="000090"/>
              </a:solidFill>
              <a:latin typeface="Comic Sans MS"/>
              <a:cs typeface="Comic Sans MS"/>
            </a:endParaRPr>
          </a:p>
        </p:txBody>
      </p:sp>
      <p:sp>
        <p:nvSpPr>
          <p:cNvPr id="2" name="TextBox 1"/>
          <p:cNvSpPr txBox="1"/>
          <p:nvPr/>
        </p:nvSpPr>
        <p:spPr>
          <a:xfrm>
            <a:off x="464343" y="279827"/>
            <a:ext cx="11712624" cy="4801314"/>
          </a:xfrm>
          <a:prstGeom prst="rect">
            <a:avLst/>
          </a:prstGeom>
          <a:noFill/>
        </p:spPr>
        <p:txBody>
          <a:bodyPr wrap="square" rtlCol="0">
            <a:spAutoFit/>
          </a:bodyPr>
          <a:lstStyle/>
          <a:p>
            <a:pPr marL="285750" indent="-285750">
              <a:buFont typeface="Wingdings" panose="05000000000000000000" pitchFamily="2" charset="2"/>
              <a:buChar char="§"/>
            </a:pPr>
            <a:r>
              <a:rPr lang="en-GB" dirty="0">
                <a:solidFill>
                  <a:srgbClr val="000090"/>
                </a:solidFill>
                <a:latin typeface="Comic Sans MS" panose="030F0702030302020204" pitchFamily="66" charset="0"/>
              </a:rPr>
              <a:t>Homework will normally be set each night and will consist of reading and an alternating Literacy, Numeracy, Religion or topic-based task.</a:t>
            </a:r>
          </a:p>
          <a:p>
            <a:pPr marL="285750" indent="-285750">
              <a:buFont typeface="Wingdings" panose="05000000000000000000" pitchFamily="2" charset="2"/>
              <a:buChar char="§"/>
            </a:pPr>
            <a:endParaRPr lang="en-GB" dirty="0">
              <a:solidFill>
                <a:srgbClr val="000090"/>
              </a:solidFill>
              <a:latin typeface="Comic Sans MS" panose="030F0702030302020204" pitchFamily="66" charset="0"/>
            </a:endParaRPr>
          </a:p>
          <a:p>
            <a:pPr marL="285750" indent="-285750">
              <a:buFont typeface="Wingdings" panose="05000000000000000000" pitchFamily="2" charset="2"/>
              <a:buChar char="§"/>
            </a:pPr>
            <a:r>
              <a:rPr lang="en-GB" dirty="0">
                <a:solidFill>
                  <a:srgbClr val="000090"/>
                </a:solidFill>
                <a:latin typeface="Comic Sans MS" panose="030F0702030302020204" pitchFamily="66" charset="0"/>
              </a:rPr>
              <a:t>Homework tasks may be set on Seesaw, Mathletics or as a task to be completed in the homework books.</a:t>
            </a:r>
          </a:p>
          <a:p>
            <a:pPr marL="285750" indent="-285750">
              <a:buFont typeface="Wingdings" panose="05000000000000000000" pitchFamily="2" charset="2"/>
              <a:buChar char="§"/>
            </a:pPr>
            <a:endParaRPr lang="en-GB" dirty="0">
              <a:solidFill>
                <a:srgbClr val="000090"/>
              </a:solidFill>
              <a:latin typeface="Comic Sans MS" panose="030F0702030302020204" pitchFamily="66" charset="0"/>
            </a:endParaRPr>
          </a:p>
          <a:p>
            <a:pPr marL="285750" indent="-285750">
              <a:buFont typeface="Wingdings" panose="05000000000000000000" pitchFamily="2" charset="2"/>
              <a:buChar char="§"/>
            </a:pPr>
            <a:r>
              <a:rPr lang="en-GB" dirty="0">
                <a:solidFill>
                  <a:srgbClr val="000090"/>
                </a:solidFill>
                <a:latin typeface="Comic Sans MS" panose="030F0702030302020204" pitchFamily="66" charset="0"/>
              </a:rPr>
              <a:t>Pupils should learn their spellings on a daily basis at home from their Spelling Book.</a:t>
            </a:r>
          </a:p>
          <a:p>
            <a:pPr marL="285750" indent="-285750">
              <a:buFont typeface="Wingdings" panose="05000000000000000000" pitchFamily="2" charset="2"/>
              <a:buChar char="§"/>
            </a:pPr>
            <a:endParaRPr lang="en-GB" dirty="0">
              <a:solidFill>
                <a:srgbClr val="000090"/>
              </a:solidFill>
              <a:latin typeface="Comic Sans MS" panose="030F0702030302020204" pitchFamily="66" charset="0"/>
            </a:endParaRPr>
          </a:p>
          <a:p>
            <a:pPr marL="285750" indent="-285750">
              <a:buFont typeface="Wingdings" panose="05000000000000000000" pitchFamily="2" charset="2"/>
              <a:buChar char="§"/>
            </a:pPr>
            <a:r>
              <a:rPr lang="en-GB" dirty="0">
                <a:solidFill>
                  <a:srgbClr val="000090"/>
                </a:solidFill>
                <a:latin typeface="Comic Sans MS" panose="030F0702030302020204" pitchFamily="66" charset="0"/>
              </a:rPr>
              <a:t>Reading books assigned on Boost Learning should be read at home over the course of the week.</a:t>
            </a:r>
          </a:p>
          <a:p>
            <a:pPr marL="285750" indent="-285750">
              <a:buFont typeface="Wingdings" panose="05000000000000000000" pitchFamily="2" charset="2"/>
              <a:buChar char="§"/>
            </a:pPr>
            <a:endParaRPr lang="en-GB" dirty="0">
              <a:solidFill>
                <a:srgbClr val="000090"/>
              </a:solidFill>
              <a:latin typeface="Comic Sans MS" panose="030F0702030302020204" pitchFamily="66" charset="0"/>
            </a:endParaRPr>
          </a:p>
          <a:p>
            <a:pPr marL="285750" indent="-285750">
              <a:buFont typeface="Wingdings" panose="05000000000000000000" pitchFamily="2" charset="2"/>
              <a:buChar char="§"/>
            </a:pPr>
            <a:r>
              <a:rPr lang="en-GB" dirty="0">
                <a:solidFill>
                  <a:srgbClr val="000090"/>
                </a:solidFill>
                <a:latin typeface="Comic Sans MS" panose="030F0702030302020204" pitchFamily="66" charset="0"/>
              </a:rPr>
              <a:t>On some occasions a World Around Us or themed homework may be set instead, linking in with our class topic or other school events or initiatives.</a:t>
            </a:r>
          </a:p>
          <a:p>
            <a:pPr marL="285750" indent="-285750">
              <a:buFont typeface="Wingdings" panose="05000000000000000000" pitchFamily="2" charset="2"/>
              <a:buChar char="§"/>
            </a:pPr>
            <a:endParaRPr lang="en-GB" dirty="0">
              <a:solidFill>
                <a:srgbClr val="000090"/>
              </a:solidFill>
              <a:latin typeface="Comic Sans MS" panose="030F0702030302020204" pitchFamily="66" charset="0"/>
            </a:endParaRPr>
          </a:p>
          <a:p>
            <a:pPr marL="285750" indent="-285750">
              <a:buFont typeface="Wingdings" panose="05000000000000000000" pitchFamily="2" charset="2"/>
              <a:buChar char="§"/>
            </a:pPr>
            <a:r>
              <a:rPr lang="en-GB" dirty="0">
                <a:solidFill>
                  <a:srgbClr val="000090"/>
                </a:solidFill>
                <a:latin typeface="Comic Sans MS" panose="030F0702030302020204" pitchFamily="66" charset="0"/>
              </a:rPr>
              <a:t>It is very important that pupils bring the required materials to school each day, including their spelling book, reading books and homework books.</a:t>
            </a:r>
          </a:p>
          <a:p>
            <a:endParaRPr lang="en-GB" dirty="0">
              <a:solidFill>
                <a:srgbClr val="000090"/>
              </a:solidFill>
              <a:latin typeface="Comic Sans MS" panose="030F0702030302020204" pitchFamily="66" charset="0"/>
            </a:endParaRPr>
          </a:p>
          <a:p>
            <a:pPr marL="285750" indent="-285750">
              <a:buFont typeface="Wingdings" panose="05000000000000000000" pitchFamily="2" charset="2"/>
              <a:buChar char="§"/>
            </a:pPr>
            <a:r>
              <a:rPr lang="en-GB" dirty="0">
                <a:solidFill>
                  <a:srgbClr val="000090"/>
                </a:solidFill>
                <a:latin typeface="Comic Sans MS" panose="030F0702030302020204" pitchFamily="66" charset="0"/>
              </a:rPr>
              <a:t>If your child is unable to complete their homework on a particular evening for any reason, please send a message on Seesaw.</a:t>
            </a:r>
          </a:p>
        </p:txBody>
      </p:sp>
    </p:spTree>
    <p:extLst>
      <p:ext uri="{BB962C8B-B14F-4D97-AF65-F5344CB8AC3E}">
        <p14:creationId xmlns:p14="http://schemas.microsoft.com/office/powerpoint/2010/main" val="700245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3">
            <a:extLst>
              <a:ext uri="{FF2B5EF4-FFF2-40B4-BE49-F238E27FC236}">
                <a16:creationId xmlns:a16="http://schemas.microsoft.com/office/drawing/2014/main" id="{49CEBDE3-A8F9-4C2F-B853-056DF77D5EBD}"/>
              </a:ext>
            </a:extLst>
          </p:cNvPr>
          <p:cNvSpPr/>
          <p:nvPr/>
        </p:nvSpPr>
        <p:spPr>
          <a:xfrm>
            <a:off x="911424" y="908720"/>
            <a:ext cx="5472608" cy="914400"/>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Thank you for listening.</a:t>
            </a:r>
          </a:p>
        </p:txBody>
      </p:sp>
      <p:sp>
        <p:nvSpPr>
          <p:cNvPr id="8" name="Rectangle: Rounded Corners 3">
            <a:extLst>
              <a:ext uri="{FF2B5EF4-FFF2-40B4-BE49-F238E27FC236}">
                <a16:creationId xmlns:a16="http://schemas.microsoft.com/office/drawing/2014/main" id="{49CEBDE3-A8F9-4C2F-B853-056DF77D5EBD}"/>
              </a:ext>
            </a:extLst>
          </p:cNvPr>
          <p:cNvSpPr/>
          <p:nvPr/>
        </p:nvSpPr>
        <p:spPr>
          <a:xfrm>
            <a:off x="2783632" y="2204864"/>
            <a:ext cx="5472608" cy="1490464"/>
          </a:xfrm>
          <a:prstGeom prst="roundRect">
            <a:avLst/>
          </a:prstGeom>
          <a:solidFill>
            <a:schemeClr val="bg1"/>
          </a:solidFill>
          <a:ln w="762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090"/>
                </a:solidFill>
                <a:latin typeface="Comic Sans MS" panose="030F0702030302020204" pitchFamily="66" charset="0"/>
              </a:rPr>
              <a:t>If there are any further questions or anything I can help with, please get in touch with us via Seesaw.</a:t>
            </a:r>
          </a:p>
        </p:txBody>
      </p:sp>
    </p:spTree>
    <p:extLst>
      <p:ext uri="{BB962C8B-B14F-4D97-AF65-F5344CB8AC3E}">
        <p14:creationId xmlns:p14="http://schemas.microsoft.com/office/powerpoint/2010/main" val="3821419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DE8BD18C-BB6B-4682-868D-83DA48E4EB75}" vid="{737B1A93-DF05-4E1D-9B85-4E3AAA23E5A4}"/>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AB7A3CFF6B5947B8EAFBF27EB224A6" ma:contentTypeVersion="37" ma:contentTypeDescription="Create a new document." ma:contentTypeScope="" ma:versionID="9759e78f06b1084b70664b6676c0afdf">
  <xsd:schema xmlns:xsd="http://www.w3.org/2001/XMLSchema" xmlns:xs="http://www.w3.org/2001/XMLSchema" xmlns:p="http://schemas.microsoft.com/office/2006/metadata/properties" xmlns:ns3="16132c6e-0117-401c-98af-933b0adf0ceb" xmlns:ns4="5e6e1bfe-946e-485d-937e-61af8bc470a7" targetNamespace="http://schemas.microsoft.com/office/2006/metadata/properties" ma:root="true" ma:fieldsID="eb8f0444fd82e987440670cea7405e90" ns3:_="" ns4:_="">
    <xsd:import namespace="16132c6e-0117-401c-98af-933b0adf0ceb"/>
    <xsd:import namespace="5e6e1bfe-946e-485d-937e-61af8bc470a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element ref="ns3:MediaLengthInSeconds" minOccurs="0"/>
                <xsd:element ref="ns3:_activity"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132c6e-0117-401c-98af-933b0adf0c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NotebookType" ma:index="23" nillable="true" ma:displayName="Notebook Type" ma:internalName="NotebookType">
      <xsd:simpleType>
        <xsd:restriction base="dms:Text"/>
      </xsd:simpleType>
    </xsd:element>
    <xsd:element name="FolderType" ma:index="24" nillable="true" ma:displayName="Folder Type" ma:internalName="FolderType">
      <xsd:simpleType>
        <xsd:restriction base="dms:Text"/>
      </xsd:simpleType>
    </xsd:element>
    <xsd:element name="CultureName" ma:index="25" nillable="true" ma:displayName="Culture Name" ma:internalName="CultureName">
      <xsd:simpleType>
        <xsd:restriction base="dms:Text"/>
      </xsd:simpleType>
    </xsd:element>
    <xsd:element name="AppVersion" ma:index="26" nillable="true" ma:displayName="App Version" ma:internalName="AppVersion">
      <xsd:simpleType>
        <xsd:restriction base="dms:Text"/>
      </xsd:simpleType>
    </xsd:element>
    <xsd:element name="TeamsChannelId" ma:index="27" nillable="true" ma:displayName="Teams Channel Id" ma:internalName="TeamsChannelId">
      <xsd:simpleType>
        <xsd:restriction base="dms:Text"/>
      </xsd:simpleType>
    </xsd:element>
    <xsd:element name="Owner" ma:index="28"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9" nillable="true" ma:displayName="Math Settings" ma:internalName="Math_Settings">
      <xsd:simpleType>
        <xsd:restriction base="dms:Text"/>
      </xsd:simpleType>
    </xsd:element>
    <xsd:element name="DefaultSectionNames" ma:index="30" nillable="true" ma:displayName="Default Section Names" ma:internalName="DefaultSectionNames">
      <xsd:simpleType>
        <xsd:restriction base="dms:Note">
          <xsd:maxLength value="255"/>
        </xsd:restriction>
      </xsd:simpleType>
    </xsd:element>
    <xsd:element name="Templates" ma:index="31" nillable="true" ma:displayName="Templates" ma:internalName="Templates">
      <xsd:simpleType>
        <xsd:restriction base="dms:Note">
          <xsd:maxLength value="255"/>
        </xsd:restriction>
      </xsd:simpleType>
    </xsd:element>
    <xsd:element name="Teachers" ma:index="32"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3"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4"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5" nillable="true" ma:displayName="Distribution Groups" ma:internalName="Distribution_Groups">
      <xsd:simpleType>
        <xsd:restriction base="dms:Note">
          <xsd:maxLength value="255"/>
        </xsd:restriction>
      </xsd:simpleType>
    </xsd:element>
    <xsd:element name="LMS_Mappings" ma:index="36" nillable="true" ma:displayName="LMS Mappings" ma:internalName="LMS_Mappings">
      <xsd:simpleType>
        <xsd:restriction base="dms:Note">
          <xsd:maxLength value="255"/>
        </xsd:restriction>
      </xsd:simpleType>
    </xsd:element>
    <xsd:element name="Invited_Teachers" ma:index="37" nillable="true" ma:displayName="Invited Teachers" ma:internalName="Invited_Teachers">
      <xsd:simpleType>
        <xsd:restriction base="dms:Note">
          <xsd:maxLength value="255"/>
        </xsd:restriction>
      </xsd:simpleType>
    </xsd:element>
    <xsd:element name="Invited_Students" ma:index="38" nillable="true" ma:displayName="Invited Students" ma:internalName="Invited_Students">
      <xsd:simpleType>
        <xsd:restriction base="dms:Note">
          <xsd:maxLength value="255"/>
        </xsd:restriction>
      </xsd:simpleType>
    </xsd:element>
    <xsd:element name="Self_Registration_Enabled" ma:index="39" nillable="true" ma:displayName="Self Registration Enabled" ma:internalName="Self_Registration_Enabled">
      <xsd:simpleType>
        <xsd:restriction base="dms:Boolean"/>
      </xsd:simpleType>
    </xsd:element>
    <xsd:element name="Has_Teacher_Only_SectionGroup" ma:index="40" nillable="true" ma:displayName="Has Teacher Only SectionGroup" ma:internalName="Has_Teacher_Only_SectionGroup">
      <xsd:simpleType>
        <xsd:restriction base="dms:Boolean"/>
      </xsd:simpleType>
    </xsd:element>
    <xsd:element name="Is_Collaboration_Space_Locked" ma:index="41" nillable="true" ma:displayName="Is Collaboration Space Locked" ma:internalName="Is_Collaboration_Space_Locked">
      <xsd:simpleType>
        <xsd:restriction base="dms:Boolean"/>
      </xsd:simpleType>
    </xsd:element>
    <xsd:element name="IsNotebookLocked" ma:index="42" nillable="true" ma:displayName="Is Notebook Locked" ma:internalName="IsNotebookLocked">
      <xsd:simpleType>
        <xsd:restriction base="dms:Boolean"/>
      </xsd:simpleType>
    </xsd:element>
    <xsd:element name="Teams_Channel_Section_Location" ma:index="43" nillable="true" ma:displayName="Teams Channel Section Location" ma:internalName="Teams_Channel_Section_Location">
      <xsd:simpleType>
        <xsd:restriction base="dms:Text"/>
      </xsd:simple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e6e1bfe-946e-485d-937e-61af8bc470a7"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FolderType xmlns="16132c6e-0117-401c-98af-933b0adf0ceb" xsi:nil="true"/>
    <Students xmlns="16132c6e-0117-401c-98af-933b0adf0ceb">
      <UserInfo>
        <DisplayName/>
        <AccountId xsi:nil="true"/>
        <AccountType/>
      </UserInfo>
    </Students>
    <LMS_Mappings xmlns="16132c6e-0117-401c-98af-933b0adf0ceb" xsi:nil="true"/>
    <Math_Settings xmlns="16132c6e-0117-401c-98af-933b0adf0ceb" xsi:nil="true"/>
    <Owner xmlns="16132c6e-0117-401c-98af-933b0adf0ceb">
      <UserInfo>
        <DisplayName/>
        <AccountId xsi:nil="true"/>
        <AccountType/>
      </UserInfo>
    </Owner>
    <Student_Groups xmlns="16132c6e-0117-401c-98af-933b0adf0ceb">
      <UserInfo>
        <DisplayName/>
        <AccountId xsi:nil="true"/>
        <AccountType/>
      </UserInfo>
    </Student_Groups>
    <AppVersion xmlns="16132c6e-0117-401c-98af-933b0adf0ceb" xsi:nil="true"/>
    <TeamsChannelId xmlns="16132c6e-0117-401c-98af-933b0adf0ceb" xsi:nil="true"/>
    <Teams_Channel_Section_Location xmlns="16132c6e-0117-401c-98af-933b0adf0ceb" xsi:nil="true"/>
    <Templates xmlns="16132c6e-0117-401c-98af-933b0adf0ceb" xsi:nil="true"/>
    <Has_Teacher_Only_SectionGroup xmlns="16132c6e-0117-401c-98af-933b0adf0ceb" xsi:nil="true"/>
    <NotebookType xmlns="16132c6e-0117-401c-98af-933b0adf0ceb" xsi:nil="true"/>
    <Is_Collaboration_Space_Locked xmlns="16132c6e-0117-401c-98af-933b0adf0ceb" xsi:nil="true"/>
    <Teachers xmlns="16132c6e-0117-401c-98af-933b0adf0ceb">
      <UserInfo>
        <DisplayName/>
        <AccountId xsi:nil="true"/>
        <AccountType/>
      </UserInfo>
    </Teachers>
    <Self_Registration_Enabled xmlns="16132c6e-0117-401c-98af-933b0adf0ceb" xsi:nil="true"/>
    <CultureName xmlns="16132c6e-0117-401c-98af-933b0adf0ceb" xsi:nil="true"/>
    <Distribution_Groups xmlns="16132c6e-0117-401c-98af-933b0adf0ceb" xsi:nil="true"/>
    <Invited_Teachers xmlns="16132c6e-0117-401c-98af-933b0adf0ceb" xsi:nil="true"/>
    <Invited_Students xmlns="16132c6e-0117-401c-98af-933b0adf0ceb" xsi:nil="true"/>
    <IsNotebookLocked xmlns="16132c6e-0117-401c-98af-933b0adf0ceb" xsi:nil="true"/>
    <_activity xmlns="16132c6e-0117-401c-98af-933b0adf0ceb" xsi:nil="true"/>
    <DefaultSectionNames xmlns="16132c6e-0117-401c-98af-933b0adf0ceb" xsi:nil="true"/>
  </documentManagement>
</p:properties>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B05939B1-A04C-486E-BBEC-724BD9CB26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6132c6e-0117-401c-98af-933b0adf0ceb"/>
    <ds:schemaRef ds:uri="5e6e1bfe-946e-485d-937e-61af8bc470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A15C6C-6BB6-4DB6-B7D6-7F14EAB2CC5C}">
  <ds:schemaRefs>
    <ds:schemaRef ds:uri="http://purl.org/dc/terms/"/>
    <ds:schemaRef ds:uri="5e6e1bfe-946e-485d-937e-61af8bc470a7"/>
    <ds:schemaRef ds:uri="16132c6e-0117-401c-98af-933b0adf0ceb"/>
    <ds:schemaRef ds:uri="http://schemas.microsoft.com/office/2006/documentManagement/types"/>
    <ds:schemaRef ds:uri="http://purl.org/dc/dcmitype/"/>
    <ds:schemaRef ds:uri="http://www.w3.org/XML/1998/namespace"/>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4304</TotalTime>
  <Words>1654</Words>
  <Application>Microsoft Office PowerPoint</Application>
  <PresentationFormat>Widescreen</PresentationFormat>
  <Paragraphs>150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Comic Sans MS</vt:lpstr>
      <vt:lpstr>Times New Roman</vt:lpstr>
      <vt:lpstr>Wingdings</vt:lpstr>
      <vt:lpstr>Children Friends 16x9</vt:lpstr>
      <vt:lpstr>PowerPoint Presentation</vt:lpstr>
      <vt:lpstr>Add a Slide Title - 1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Primary 6 &amp; 7 Pupils</vt:lpstr>
      <vt:lpstr>Confirmation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MCREYNOLDS</dc:creator>
  <cp:keywords/>
  <cp:lastModifiedBy>J Boyle</cp:lastModifiedBy>
  <cp:revision>36</cp:revision>
  <dcterms:created xsi:type="dcterms:W3CDTF">2017-08-26T19:16:40Z</dcterms:created>
  <dcterms:modified xsi:type="dcterms:W3CDTF">2025-11-13T11:45:29Z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0x0101002DAB7A3CFF6B5947B8EAFBF27EB224A6</vt:lpwstr>
  </property>
</Properties>
</file>